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bin" ContentType="application/vnd.openxmlformats-officedocument.oleObject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7"/>
  </p:notesMasterIdLst>
  <p:sldIdLst>
    <p:sldId id="256" r:id="rId2"/>
    <p:sldId id="257" r:id="rId3"/>
    <p:sldId id="264" r:id="rId4"/>
    <p:sldId id="265" r:id="rId5"/>
    <p:sldId id="272" r:id="rId6"/>
    <p:sldId id="259" r:id="rId7"/>
    <p:sldId id="266" r:id="rId8"/>
    <p:sldId id="269" r:id="rId9"/>
    <p:sldId id="267" r:id="rId10"/>
    <p:sldId id="268" r:id="rId11"/>
    <p:sldId id="260" r:id="rId12"/>
    <p:sldId id="261" r:id="rId13"/>
    <p:sldId id="273" r:id="rId14"/>
    <p:sldId id="274" r:id="rId15"/>
    <p:sldId id="270" r:id="rId16"/>
    <p:sldId id="275" r:id="rId17"/>
    <p:sldId id="271" r:id="rId18"/>
    <p:sldId id="276" r:id="rId19"/>
    <p:sldId id="277" r:id="rId20"/>
    <p:sldId id="262" r:id="rId21"/>
    <p:sldId id="278" r:id="rId22"/>
    <p:sldId id="279" r:id="rId23"/>
    <p:sldId id="280" r:id="rId24"/>
    <p:sldId id="281" r:id="rId25"/>
    <p:sldId id="263" r:id="rId26"/>
  </p:sldIdLst>
  <p:sldSz cx="9144000" cy="6858000" type="screen4x3"/>
  <p:notesSz cx="6858000" cy="9144000"/>
  <p:defaultTextStyle>
    <a:defPPr>
      <a:defRPr lang="da-D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711" autoAdjust="0"/>
    <p:restoredTop sz="72401" autoAdjust="0"/>
  </p:normalViewPr>
  <p:slideViewPr>
    <p:cSldViewPr snapToGrid="0">
      <p:cViewPr varScale="1">
        <p:scale>
          <a:sx n="48" d="100"/>
          <a:sy n="48" d="100"/>
        </p:scale>
        <p:origin x="-1914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85" d="100"/>
          <a:sy n="85" d="100"/>
        </p:scale>
        <p:origin x="-3150" y="-78"/>
      </p:cViewPr>
      <p:guideLst>
        <p:guide orient="horz" pos="2880"/>
        <p:guide pos="2160"/>
      </p:guideLst>
    </p:cSldViewPr>
  </p:notesViewPr>
  <p:gridSpacing cx="73737788" cy="7373778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37.w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0.w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2.w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44.wmf"/></Relationships>
</file>

<file path=ppt/drawings/_rels/vmlDrawing14.vml.rels><?xml version="1.0" encoding="UTF-8" standalone="yes"?>
<Relationships xmlns="http://schemas.openxmlformats.org/package/2006/relationships"><Relationship Id="rId3" Type="http://schemas.openxmlformats.org/officeDocument/2006/relationships/image" Target="../media/image48.wmf"/><Relationship Id="rId2" Type="http://schemas.openxmlformats.org/officeDocument/2006/relationships/image" Target="../media/image47.wmf"/><Relationship Id="rId1" Type="http://schemas.openxmlformats.org/officeDocument/2006/relationships/image" Target="../media/image46.wmf"/><Relationship Id="rId4" Type="http://schemas.openxmlformats.org/officeDocument/2006/relationships/image" Target="../media/image49.wmf"/></Relationships>
</file>

<file path=ppt/drawings/_rels/vmlDrawing15.vml.rels><?xml version="1.0" encoding="UTF-8" standalone="yes"?>
<Relationships xmlns="http://schemas.openxmlformats.org/package/2006/relationships"><Relationship Id="rId3" Type="http://schemas.openxmlformats.org/officeDocument/2006/relationships/image" Target="../media/image55.wmf"/><Relationship Id="rId2" Type="http://schemas.openxmlformats.org/officeDocument/2006/relationships/image" Target="../media/image54.wmf"/><Relationship Id="rId1" Type="http://schemas.openxmlformats.org/officeDocument/2006/relationships/image" Target="../media/image53.wmf"/><Relationship Id="rId4" Type="http://schemas.openxmlformats.org/officeDocument/2006/relationships/image" Target="../media/image56.wmf"/></Relationships>
</file>

<file path=ppt/drawings/_rels/vmlDrawing16.vml.rels><?xml version="1.0" encoding="UTF-8" standalone="yes"?>
<Relationships xmlns="http://schemas.openxmlformats.org/package/2006/relationships"><Relationship Id="rId2" Type="http://schemas.openxmlformats.org/officeDocument/2006/relationships/image" Target="../media/image62.wmf"/><Relationship Id="rId1" Type="http://schemas.openxmlformats.org/officeDocument/2006/relationships/image" Target="../media/image61.wmf"/></Relationships>
</file>

<file path=ppt/drawings/_rels/vmlDrawing17.vml.rels><?xml version="1.0" encoding="UTF-8" standalone="yes"?>
<Relationships xmlns="http://schemas.openxmlformats.org/package/2006/relationships"><Relationship Id="rId2" Type="http://schemas.openxmlformats.org/officeDocument/2006/relationships/image" Target="../media/image65.wmf"/><Relationship Id="rId1" Type="http://schemas.openxmlformats.org/officeDocument/2006/relationships/image" Target="../media/image61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8.wmf"/><Relationship Id="rId2" Type="http://schemas.openxmlformats.org/officeDocument/2006/relationships/image" Target="../media/image7.wmf"/><Relationship Id="rId1" Type="http://schemas.openxmlformats.org/officeDocument/2006/relationships/image" Target="../media/image6.wmf"/><Relationship Id="rId5" Type="http://schemas.openxmlformats.org/officeDocument/2006/relationships/image" Target="../media/image10.wmf"/><Relationship Id="rId4" Type="http://schemas.openxmlformats.org/officeDocument/2006/relationships/image" Target="../media/image9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wmf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14.wmf"/><Relationship Id="rId1" Type="http://schemas.openxmlformats.org/officeDocument/2006/relationships/image" Target="../media/image13.w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19.wmf"/><Relationship Id="rId2" Type="http://schemas.openxmlformats.org/officeDocument/2006/relationships/image" Target="../media/image18.wmf"/><Relationship Id="rId1" Type="http://schemas.openxmlformats.org/officeDocument/2006/relationships/image" Target="../media/image17.wmf"/><Relationship Id="rId4" Type="http://schemas.openxmlformats.org/officeDocument/2006/relationships/image" Target="../media/image20.wmf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24.wmf"/><Relationship Id="rId2" Type="http://schemas.openxmlformats.org/officeDocument/2006/relationships/image" Target="../media/image23.wmf"/><Relationship Id="rId1" Type="http://schemas.openxmlformats.org/officeDocument/2006/relationships/image" Target="../media/image22.wmf"/></Relationships>
</file>

<file path=ppt/drawings/_rels/vmlDrawing7.vml.rels><?xml version="1.0" encoding="UTF-8" standalone="yes"?>
<Relationships xmlns="http://schemas.openxmlformats.org/package/2006/relationships"><Relationship Id="rId3" Type="http://schemas.openxmlformats.org/officeDocument/2006/relationships/image" Target="../media/image27.wmf"/><Relationship Id="rId2" Type="http://schemas.openxmlformats.org/officeDocument/2006/relationships/image" Target="../media/image26.wmf"/><Relationship Id="rId1" Type="http://schemas.openxmlformats.org/officeDocument/2006/relationships/image" Target="../media/image25.wmf"/></Relationships>
</file>

<file path=ppt/drawings/_rels/vmlDrawing8.vml.rels><?xml version="1.0" encoding="UTF-8" standalone="yes"?>
<Relationships xmlns="http://schemas.openxmlformats.org/package/2006/relationships"><Relationship Id="rId2" Type="http://schemas.openxmlformats.org/officeDocument/2006/relationships/image" Target="../media/image32.wmf"/><Relationship Id="rId1" Type="http://schemas.openxmlformats.org/officeDocument/2006/relationships/image" Target="../media/image31.wmf"/></Relationships>
</file>

<file path=ppt/drawings/_rels/vmlDrawing9.vml.rels><?xml version="1.0" encoding="UTF-8" standalone="yes"?>
<Relationships xmlns="http://schemas.openxmlformats.org/package/2006/relationships"><Relationship Id="rId2" Type="http://schemas.openxmlformats.org/officeDocument/2006/relationships/image" Target="../media/image32.wmf"/><Relationship Id="rId1" Type="http://schemas.openxmlformats.org/officeDocument/2006/relationships/image" Target="../media/image35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idehove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3" name="Pladsholder til dato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84C373F-42FD-4740-B9CC-77988068C9A3}" type="datetimeFigureOut">
              <a:rPr lang="da-DK" smtClean="0"/>
              <a:pPr/>
              <a:t>09-06-2016</a:t>
            </a:fld>
            <a:endParaRPr lang="da-DK"/>
          </a:p>
        </p:txBody>
      </p:sp>
      <p:sp>
        <p:nvSpPr>
          <p:cNvPr id="4" name="Pladsholder til diasbilled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a-DK"/>
          </a:p>
        </p:txBody>
      </p:sp>
      <p:sp>
        <p:nvSpPr>
          <p:cNvPr id="5" name="Pladsholder til no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a-DK" smtClean="0"/>
              <a:t>Klik for at redigere typografi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7" name="Pladsholder til dias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0644DC5-314F-41B3-9995-501A8CEA59D1}" type="slidenum">
              <a:rPr lang="da-DK" smtClean="0"/>
              <a:pPr/>
              <a:t>‹nr.›</a:t>
            </a:fld>
            <a:endParaRPr lang="da-DK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da-DK" dirty="0" smtClean="0"/>
              <a:t>My </a:t>
            </a:r>
            <a:r>
              <a:rPr lang="da-DK" dirty="0" err="1" smtClean="0"/>
              <a:t>project</a:t>
            </a:r>
            <a:r>
              <a:rPr lang="da-DK" baseline="0" dirty="0" smtClean="0"/>
              <a:t> has </a:t>
            </a:r>
            <a:r>
              <a:rPr lang="da-DK" baseline="0" dirty="0" err="1" smtClean="0"/>
              <a:t>been</a:t>
            </a:r>
            <a:r>
              <a:rPr lang="da-DK" baseline="0" dirty="0" smtClean="0"/>
              <a:t> </a:t>
            </a:r>
            <a:r>
              <a:rPr lang="da-DK" baseline="0" dirty="0" err="1" smtClean="0"/>
              <a:t>about</a:t>
            </a:r>
            <a:r>
              <a:rPr lang="da-DK" baseline="0" dirty="0" smtClean="0"/>
              <a:t> </a:t>
            </a:r>
            <a:r>
              <a:rPr lang="da-DK" baseline="0" dirty="0" err="1" smtClean="0"/>
              <a:t>simulating</a:t>
            </a:r>
            <a:r>
              <a:rPr lang="da-DK" baseline="0" dirty="0" smtClean="0"/>
              <a:t> the </a:t>
            </a:r>
            <a:r>
              <a:rPr lang="da-DK" baseline="0" dirty="0" err="1" smtClean="0"/>
              <a:t>energies</a:t>
            </a:r>
            <a:r>
              <a:rPr lang="da-DK" baseline="0" dirty="0" smtClean="0"/>
              <a:t> and </a:t>
            </a:r>
            <a:r>
              <a:rPr lang="da-DK" baseline="0" dirty="0" err="1" smtClean="0"/>
              <a:t>directions</a:t>
            </a:r>
            <a:r>
              <a:rPr lang="da-DK" baseline="0" dirty="0" smtClean="0"/>
              <a:t> of motions of the </a:t>
            </a:r>
            <a:r>
              <a:rPr lang="da-DK" baseline="0" dirty="0" err="1" smtClean="0"/>
              <a:t>three</a:t>
            </a:r>
            <a:r>
              <a:rPr lang="da-DK" baseline="0" dirty="0" smtClean="0"/>
              <a:t> </a:t>
            </a:r>
            <a:r>
              <a:rPr lang="da-DK" baseline="0" dirty="0" err="1" smtClean="0"/>
              <a:t>alpha</a:t>
            </a:r>
            <a:r>
              <a:rPr lang="da-DK" baseline="0" dirty="0" smtClean="0"/>
              <a:t> </a:t>
            </a:r>
            <a:r>
              <a:rPr lang="da-DK" baseline="0" dirty="0" err="1" smtClean="0"/>
              <a:t>particles</a:t>
            </a:r>
            <a:r>
              <a:rPr lang="da-DK" baseline="0" dirty="0" smtClean="0"/>
              <a:t> </a:t>
            </a:r>
            <a:r>
              <a:rPr lang="da-DK" baseline="0" dirty="0" err="1" smtClean="0"/>
              <a:t>that</a:t>
            </a:r>
            <a:r>
              <a:rPr lang="da-DK" baseline="0" dirty="0" smtClean="0"/>
              <a:t> </a:t>
            </a:r>
            <a:r>
              <a:rPr lang="da-DK" baseline="0" dirty="0" err="1" smtClean="0"/>
              <a:t>are</a:t>
            </a:r>
            <a:r>
              <a:rPr lang="da-DK" baseline="0" dirty="0" smtClean="0"/>
              <a:t> the </a:t>
            </a:r>
            <a:r>
              <a:rPr lang="da-DK" baseline="0" dirty="0" err="1" smtClean="0"/>
              <a:t>product</a:t>
            </a:r>
            <a:r>
              <a:rPr lang="da-DK" baseline="0" dirty="0" smtClean="0"/>
              <a:t> of a carbon-12 </a:t>
            </a:r>
            <a:r>
              <a:rPr lang="da-DK" baseline="0" dirty="0" err="1" smtClean="0"/>
              <a:t>decay</a:t>
            </a:r>
            <a:r>
              <a:rPr lang="da-DK" baseline="0" dirty="0" smtClean="0"/>
              <a:t>. The </a:t>
            </a:r>
            <a:r>
              <a:rPr lang="da-DK" baseline="0" dirty="0" err="1" smtClean="0"/>
              <a:t>decay</a:t>
            </a:r>
            <a:r>
              <a:rPr lang="da-DK" baseline="0" dirty="0" smtClean="0"/>
              <a:t> is </a:t>
            </a:r>
            <a:r>
              <a:rPr lang="da-DK" baseline="0" dirty="0" err="1" smtClean="0"/>
              <a:t>modelled</a:t>
            </a:r>
            <a:r>
              <a:rPr lang="da-DK" baseline="0" dirty="0" smtClean="0"/>
              <a:t> as </a:t>
            </a:r>
            <a:r>
              <a:rPr lang="da-DK" baseline="0" dirty="0" err="1" smtClean="0"/>
              <a:t>sequential</a:t>
            </a:r>
            <a:r>
              <a:rPr lang="da-DK" baseline="0" dirty="0" smtClean="0"/>
              <a:t>, </a:t>
            </a:r>
            <a:r>
              <a:rPr lang="da-DK" baseline="0" dirty="0" err="1" smtClean="0"/>
              <a:t>making</a:t>
            </a:r>
            <a:r>
              <a:rPr lang="da-DK" baseline="0" dirty="0" smtClean="0"/>
              <a:t> a </a:t>
            </a:r>
            <a:r>
              <a:rPr lang="da-DK" baseline="0" dirty="0" err="1" smtClean="0"/>
              <a:t>pit</a:t>
            </a:r>
            <a:r>
              <a:rPr lang="da-DK" baseline="0" dirty="0" smtClean="0"/>
              <a:t> stop at an </a:t>
            </a:r>
            <a:r>
              <a:rPr lang="da-DK" baseline="0" dirty="0" err="1" smtClean="0"/>
              <a:t>excited</a:t>
            </a:r>
            <a:r>
              <a:rPr lang="da-DK" baseline="0" dirty="0" smtClean="0"/>
              <a:t> </a:t>
            </a:r>
            <a:r>
              <a:rPr lang="da-DK" baseline="0" dirty="0" err="1" smtClean="0"/>
              <a:t>state</a:t>
            </a:r>
            <a:r>
              <a:rPr lang="da-DK" baseline="0" dirty="0" smtClean="0"/>
              <a:t> of Beryllium-8.</a:t>
            </a:r>
            <a:endParaRPr lang="da-DK" dirty="0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644DC5-314F-41B3-9995-501A8CEA59D1}" type="slidenum">
              <a:rPr lang="da-DK" smtClean="0"/>
              <a:pPr/>
              <a:t>1</a:t>
            </a:fld>
            <a:endParaRPr lang="da-DK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da-DK" dirty="0" err="1" smtClean="0"/>
              <a:t>Be</a:t>
            </a:r>
            <a:r>
              <a:rPr lang="da-DK" dirty="0" smtClean="0"/>
              <a:t> </a:t>
            </a:r>
            <a:r>
              <a:rPr lang="da-DK" dirty="0" err="1" smtClean="0"/>
              <a:t>ground</a:t>
            </a:r>
            <a:r>
              <a:rPr lang="da-DK" baseline="0" dirty="0" smtClean="0"/>
              <a:t> </a:t>
            </a:r>
            <a:r>
              <a:rPr lang="da-DK" baseline="0" dirty="0" err="1" smtClean="0"/>
              <a:t>state</a:t>
            </a:r>
            <a:r>
              <a:rPr lang="da-DK" baseline="0" dirty="0" smtClean="0"/>
              <a:t>, </a:t>
            </a:r>
            <a:r>
              <a:rPr lang="da-DK" baseline="0" dirty="0" err="1" smtClean="0"/>
              <a:t>resonant</a:t>
            </a:r>
            <a:r>
              <a:rPr lang="da-DK" baseline="0" dirty="0" smtClean="0"/>
              <a:t> </a:t>
            </a:r>
            <a:r>
              <a:rPr lang="da-DK" baseline="0" dirty="0" err="1" smtClean="0"/>
              <a:t>energy</a:t>
            </a:r>
            <a:r>
              <a:rPr lang="da-DK" baseline="0" dirty="0" smtClean="0"/>
              <a:t>, </a:t>
            </a:r>
            <a:r>
              <a:rPr lang="da-DK" baseline="0" dirty="0" err="1" smtClean="0"/>
              <a:t>interference</a:t>
            </a:r>
            <a:endParaRPr lang="da-DK" dirty="0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644DC5-314F-41B3-9995-501A8CEA59D1}" type="slidenum">
              <a:rPr lang="da-DK" smtClean="0"/>
              <a:pPr/>
              <a:t>20</a:t>
            </a:fld>
            <a:endParaRPr lang="da-DK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da-DK" dirty="0" smtClean="0"/>
              <a:t>Dominant L, </a:t>
            </a:r>
            <a:r>
              <a:rPr lang="da-DK" dirty="0" err="1" smtClean="0"/>
              <a:t>interference</a:t>
            </a:r>
            <a:r>
              <a:rPr lang="da-DK" baseline="0" dirty="0" smtClean="0"/>
              <a:t> is NOT simple </a:t>
            </a:r>
            <a:r>
              <a:rPr lang="da-DK" baseline="0" dirty="0" err="1" smtClean="0"/>
              <a:t>summation</a:t>
            </a:r>
            <a:r>
              <a:rPr lang="da-DK" baseline="0" dirty="0" smtClean="0"/>
              <a:t>.</a:t>
            </a:r>
            <a:endParaRPr lang="da-DK" dirty="0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644DC5-314F-41B3-9995-501A8CEA59D1}" type="slidenum">
              <a:rPr lang="da-DK" smtClean="0"/>
              <a:pPr/>
              <a:t>21</a:t>
            </a:fld>
            <a:endParaRPr lang="da-DK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da-DK" dirty="0" err="1" smtClean="0"/>
              <a:t>We</a:t>
            </a:r>
            <a:r>
              <a:rPr lang="da-DK" baseline="0" dirty="0" smtClean="0"/>
              <a:t> </a:t>
            </a:r>
            <a:r>
              <a:rPr lang="da-DK" baseline="0" dirty="0" err="1" smtClean="0"/>
              <a:t>are</a:t>
            </a:r>
            <a:r>
              <a:rPr lang="da-DK" baseline="0" dirty="0" smtClean="0"/>
              <a:t> </a:t>
            </a:r>
            <a:r>
              <a:rPr lang="da-DK" baseline="0" dirty="0" err="1" smtClean="0"/>
              <a:t>looking</a:t>
            </a:r>
            <a:r>
              <a:rPr lang="da-DK" baseline="0" dirty="0" smtClean="0"/>
              <a:t> </a:t>
            </a:r>
            <a:r>
              <a:rPr lang="da-DK" baseline="0" dirty="0" err="1" smtClean="0"/>
              <a:t>specifically</a:t>
            </a:r>
            <a:r>
              <a:rPr lang="da-DK" baseline="0" dirty="0" smtClean="0"/>
              <a:t> at </a:t>
            </a:r>
            <a:r>
              <a:rPr lang="da-DK" baseline="0" dirty="0" err="1" smtClean="0"/>
              <a:t>these</a:t>
            </a:r>
            <a:r>
              <a:rPr lang="da-DK" baseline="0" dirty="0" smtClean="0"/>
              <a:t> </a:t>
            </a:r>
            <a:r>
              <a:rPr lang="da-DK" baseline="0" dirty="0" err="1" smtClean="0"/>
              <a:t>excited</a:t>
            </a:r>
            <a:r>
              <a:rPr lang="da-DK" baseline="0" dirty="0" smtClean="0"/>
              <a:t> </a:t>
            </a:r>
            <a:r>
              <a:rPr lang="da-DK" baseline="0" dirty="0" err="1" smtClean="0"/>
              <a:t>states</a:t>
            </a:r>
            <a:r>
              <a:rPr lang="da-DK" baseline="0" dirty="0" smtClean="0"/>
              <a:t> of carbon-12 </a:t>
            </a:r>
            <a:r>
              <a:rPr lang="da-DK" baseline="0" dirty="0" err="1" smtClean="0"/>
              <a:t>which</a:t>
            </a:r>
            <a:r>
              <a:rPr lang="da-DK" baseline="0" dirty="0" smtClean="0"/>
              <a:t> </a:t>
            </a:r>
            <a:r>
              <a:rPr lang="da-DK" baseline="0" dirty="0" err="1" smtClean="0"/>
              <a:t>can</a:t>
            </a:r>
            <a:r>
              <a:rPr lang="da-DK" baseline="0" dirty="0" smtClean="0"/>
              <a:t> </a:t>
            </a:r>
            <a:r>
              <a:rPr lang="da-DK" baseline="0" dirty="0" err="1" smtClean="0"/>
              <a:t>decay</a:t>
            </a:r>
            <a:r>
              <a:rPr lang="da-DK" baseline="0" dirty="0" smtClean="0"/>
              <a:t> to beryllium-8, </a:t>
            </a:r>
            <a:r>
              <a:rPr lang="da-DK" baseline="0" dirty="0" err="1" smtClean="0"/>
              <a:t>either</a:t>
            </a:r>
            <a:r>
              <a:rPr lang="da-DK" baseline="0" dirty="0" smtClean="0"/>
              <a:t> in </a:t>
            </a:r>
            <a:r>
              <a:rPr lang="da-DK" baseline="0" dirty="0" err="1" smtClean="0"/>
              <a:t>its</a:t>
            </a:r>
            <a:r>
              <a:rPr lang="da-DK" baseline="0" dirty="0" smtClean="0"/>
              <a:t> </a:t>
            </a:r>
            <a:r>
              <a:rPr lang="da-DK" baseline="0" dirty="0" err="1" smtClean="0"/>
              <a:t>ground</a:t>
            </a:r>
            <a:r>
              <a:rPr lang="da-DK" baseline="0" dirty="0" smtClean="0"/>
              <a:t> </a:t>
            </a:r>
            <a:r>
              <a:rPr lang="da-DK" baseline="0" dirty="0" err="1" smtClean="0"/>
              <a:t>state</a:t>
            </a:r>
            <a:r>
              <a:rPr lang="da-DK" baseline="0" dirty="0" smtClean="0"/>
              <a:t> of the </a:t>
            </a:r>
            <a:r>
              <a:rPr lang="da-DK" baseline="0" dirty="0" err="1" smtClean="0"/>
              <a:t>first</a:t>
            </a:r>
            <a:r>
              <a:rPr lang="da-DK" baseline="0" dirty="0" smtClean="0"/>
              <a:t> </a:t>
            </a:r>
            <a:r>
              <a:rPr lang="da-DK" baseline="0" dirty="0" err="1" smtClean="0"/>
              <a:t>excited</a:t>
            </a:r>
            <a:r>
              <a:rPr lang="da-DK" baseline="0" dirty="0" smtClean="0"/>
              <a:t> </a:t>
            </a:r>
            <a:r>
              <a:rPr lang="da-DK" baseline="0" dirty="0" err="1" smtClean="0"/>
              <a:t>state</a:t>
            </a:r>
            <a:r>
              <a:rPr lang="da-DK" baseline="0" dirty="0" smtClean="0"/>
              <a:t>, under emission of an </a:t>
            </a:r>
            <a:r>
              <a:rPr lang="da-DK" baseline="0" dirty="0" err="1" smtClean="0"/>
              <a:t>alpha</a:t>
            </a:r>
            <a:r>
              <a:rPr lang="da-DK" baseline="0" dirty="0" smtClean="0"/>
              <a:t>. </a:t>
            </a:r>
            <a:r>
              <a:rPr lang="da-DK" baseline="0" dirty="0" err="1" smtClean="0"/>
              <a:t>They</a:t>
            </a:r>
            <a:r>
              <a:rPr lang="da-DK" baseline="0" dirty="0" smtClean="0"/>
              <a:t> </a:t>
            </a:r>
            <a:r>
              <a:rPr lang="da-DK" baseline="0" dirty="0" err="1" smtClean="0"/>
              <a:t>are</a:t>
            </a:r>
            <a:r>
              <a:rPr lang="da-DK" baseline="0" dirty="0" smtClean="0"/>
              <a:t> </a:t>
            </a:r>
            <a:r>
              <a:rPr lang="da-DK" baseline="0" dirty="0" err="1" smtClean="0"/>
              <a:t>both</a:t>
            </a:r>
            <a:r>
              <a:rPr lang="da-DK" baseline="0" dirty="0" smtClean="0"/>
              <a:t> </a:t>
            </a:r>
            <a:r>
              <a:rPr lang="da-DK" baseline="0" dirty="0" err="1" smtClean="0"/>
              <a:t>unstable</a:t>
            </a:r>
            <a:r>
              <a:rPr lang="da-DK" baseline="0" dirty="0" smtClean="0"/>
              <a:t> and </a:t>
            </a:r>
            <a:r>
              <a:rPr lang="da-DK" baseline="0" dirty="0" err="1" smtClean="0"/>
              <a:t>can</a:t>
            </a:r>
            <a:r>
              <a:rPr lang="da-DK" baseline="0" dirty="0" smtClean="0"/>
              <a:t> </a:t>
            </a:r>
            <a:r>
              <a:rPr lang="da-DK" baseline="0" dirty="0" err="1" smtClean="0"/>
              <a:t>decay</a:t>
            </a:r>
            <a:r>
              <a:rPr lang="da-DK" baseline="0" dirty="0" smtClean="0"/>
              <a:t> </a:t>
            </a:r>
            <a:r>
              <a:rPr lang="da-DK" baseline="0" dirty="0" err="1" smtClean="0"/>
              <a:t>into</a:t>
            </a:r>
            <a:r>
              <a:rPr lang="da-DK" baseline="0" dirty="0" smtClean="0"/>
              <a:t> a </a:t>
            </a:r>
            <a:r>
              <a:rPr lang="da-DK" baseline="0" dirty="0" err="1" smtClean="0"/>
              <a:t>further</a:t>
            </a:r>
            <a:r>
              <a:rPr lang="da-DK" baseline="0" dirty="0" smtClean="0"/>
              <a:t> </a:t>
            </a:r>
            <a:r>
              <a:rPr lang="da-DK" baseline="0" dirty="0" err="1" smtClean="0"/>
              <a:t>two</a:t>
            </a:r>
            <a:r>
              <a:rPr lang="da-DK" baseline="0" dirty="0" smtClean="0"/>
              <a:t> </a:t>
            </a:r>
            <a:r>
              <a:rPr lang="da-DK" baseline="0" dirty="0" err="1" smtClean="0"/>
              <a:t>alphas</a:t>
            </a:r>
            <a:r>
              <a:rPr lang="da-DK" baseline="0" dirty="0" smtClean="0"/>
              <a:t>. The </a:t>
            </a:r>
            <a:r>
              <a:rPr lang="da-DK" baseline="0" dirty="0" err="1" smtClean="0"/>
              <a:t>first</a:t>
            </a:r>
            <a:r>
              <a:rPr lang="da-DK" baseline="0" dirty="0" smtClean="0"/>
              <a:t> </a:t>
            </a:r>
            <a:r>
              <a:rPr lang="da-DK" baseline="0" dirty="0" err="1" smtClean="0"/>
              <a:t>excited</a:t>
            </a:r>
            <a:r>
              <a:rPr lang="da-DK" baseline="0" dirty="0" smtClean="0"/>
              <a:t> </a:t>
            </a:r>
            <a:r>
              <a:rPr lang="da-DK" baseline="0" dirty="0" err="1" smtClean="0"/>
              <a:t>state</a:t>
            </a:r>
            <a:r>
              <a:rPr lang="da-DK" baseline="0" dirty="0" smtClean="0"/>
              <a:t> of Be-8 is a </a:t>
            </a:r>
            <a:r>
              <a:rPr lang="da-DK" baseline="0" dirty="0" err="1" smtClean="0"/>
              <a:t>resonance</a:t>
            </a:r>
            <a:r>
              <a:rPr lang="da-DK" baseline="0" dirty="0" smtClean="0"/>
              <a:t> for </a:t>
            </a:r>
            <a:r>
              <a:rPr lang="da-DK" baseline="0" dirty="0" err="1" smtClean="0"/>
              <a:t>this</a:t>
            </a:r>
            <a:r>
              <a:rPr lang="da-DK" baseline="0" dirty="0" smtClean="0"/>
              <a:t> </a:t>
            </a:r>
            <a:r>
              <a:rPr lang="da-DK" baseline="0" dirty="0" err="1" smtClean="0"/>
              <a:t>decay</a:t>
            </a:r>
            <a:r>
              <a:rPr lang="da-DK" baseline="0" dirty="0" smtClean="0"/>
              <a:t> </a:t>
            </a:r>
            <a:r>
              <a:rPr lang="da-DK" baseline="0" dirty="0" err="1" smtClean="0"/>
              <a:t>which</a:t>
            </a:r>
            <a:r>
              <a:rPr lang="da-DK" baseline="0" dirty="0" smtClean="0"/>
              <a:t> </a:t>
            </a:r>
            <a:r>
              <a:rPr lang="da-DK" baseline="0" dirty="0" err="1" smtClean="0"/>
              <a:t>means</a:t>
            </a:r>
            <a:r>
              <a:rPr lang="da-DK" baseline="0" dirty="0" smtClean="0"/>
              <a:t> </a:t>
            </a:r>
            <a:r>
              <a:rPr lang="da-DK" baseline="0" dirty="0" err="1" smtClean="0"/>
              <a:t>that</a:t>
            </a:r>
            <a:r>
              <a:rPr lang="da-DK" baseline="0" dirty="0" smtClean="0"/>
              <a:t> </a:t>
            </a:r>
            <a:r>
              <a:rPr lang="da-DK" baseline="0" dirty="0" err="1" smtClean="0"/>
              <a:t>depending</a:t>
            </a:r>
            <a:r>
              <a:rPr lang="da-DK" baseline="0" dirty="0" smtClean="0"/>
              <a:t> </a:t>
            </a:r>
            <a:r>
              <a:rPr lang="da-DK" baseline="0" dirty="0" err="1" smtClean="0"/>
              <a:t>on</a:t>
            </a:r>
            <a:r>
              <a:rPr lang="da-DK" baseline="0" dirty="0" smtClean="0"/>
              <a:t> the </a:t>
            </a:r>
            <a:r>
              <a:rPr lang="da-DK" baseline="0" dirty="0" err="1" smtClean="0"/>
              <a:t>energy</a:t>
            </a:r>
            <a:r>
              <a:rPr lang="da-DK" baseline="0" dirty="0" smtClean="0"/>
              <a:t> of the Be-8 (</a:t>
            </a:r>
            <a:r>
              <a:rPr lang="da-DK" baseline="0" dirty="0" err="1" smtClean="0"/>
              <a:t>which</a:t>
            </a:r>
            <a:r>
              <a:rPr lang="da-DK" baseline="0" dirty="0" smtClean="0"/>
              <a:t> is not </a:t>
            </a:r>
            <a:r>
              <a:rPr lang="da-DK" baseline="0" dirty="0" err="1" smtClean="0"/>
              <a:t>pre-fixed</a:t>
            </a:r>
            <a:r>
              <a:rPr lang="da-DK" baseline="0" dirty="0" smtClean="0"/>
              <a:t>) the </a:t>
            </a:r>
            <a:r>
              <a:rPr lang="da-DK" baseline="0" dirty="0" err="1" smtClean="0"/>
              <a:t>decay</a:t>
            </a:r>
            <a:r>
              <a:rPr lang="da-DK" baseline="0" dirty="0" smtClean="0"/>
              <a:t> is more </a:t>
            </a:r>
            <a:r>
              <a:rPr lang="da-DK" baseline="0" dirty="0" err="1" smtClean="0"/>
              <a:t>likely</a:t>
            </a:r>
            <a:r>
              <a:rPr lang="da-DK" baseline="0" dirty="0" smtClean="0"/>
              <a:t>.</a:t>
            </a:r>
          </a:p>
          <a:p>
            <a:endParaRPr lang="da-DK" baseline="0" dirty="0" smtClean="0"/>
          </a:p>
          <a:p>
            <a:r>
              <a:rPr lang="da-DK" baseline="0" dirty="0" smtClean="0"/>
              <a:t>Not </a:t>
            </a:r>
            <a:r>
              <a:rPr lang="da-DK" baseline="0" dirty="0" err="1" smtClean="0"/>
              <a:t>fixed</a:t>
            </a:r>
            <a:r>
              <a:rPr lang="da-DK" baseline="0" dirty="0" smtClean="0"/>
              <a:t> </a:t>
            </a:r>
            <a:r>
              <a:rPr lang="da-DK" baseline="0" dirty="0" err="1" smtClean="0"/>
              <a:t>energy</a:t>
            </a:r>
            <a:r>
              <a:rPr lang="da-DK" baseline="0" dirty="0" smtClean="0"/>
              <a:t> of Be-8 !!!</a:t>
            </a:r>
            <a:endParaRPr lang="da-DK" dirty="0" smtClean="0"/>
          </a:p>
          <a:p>
            <a:endParaRPr lang="da-DK" dirty="0" smtClean="0"/>
          </a:p>
          <a:p>
            <a:r>
              <a:rPr lang="da-DK" dirty="0" err="1" smtClean="0"/>
              <a:t>We</a:t>
            </a:r>
            <a:r>
              <a:rPr lang="da-DK" dirty="0" smtClean="0"/>
              <a:t> </a:t>
            </a:r>
            <a:r>
              <a:rPr lang="da-DK" dirty="0" err="1" smtClean="0"/>
              <a:t>are</a:t>
            </a:r>
            <a:r>
              <a:rPr lang="da-DK" dirty="0" smtClean="0"/>
              <a:t> </a:t>
            </a:r>
            <a:r>
              <a:rPr lang="da-DK" dirty="0" err="1" smtClean="0"/>
              <a:t>going</a:t>
            </a:r>
            <a:r>
              <a:rPr lang="da-DK" dirty="0" smtClean="0"/>
              <a:t> to look at </a:t>
            </a:r>
            <a:r>
              <a:rPr lang="da-DK" dirty="0" err="1" smtClean="0"/>
              <a:t>excited</a:t>
            </a:r>
            <a:r>
              <a:rPr lang="da-DK" dirty="0" smtClean="0"/>
              <a:t> </a:t>
            </a:r>
            <a:r>
              <a:rPr lang="da-DK" dirty="0" err="1" smtClean="0"/>
              <a:t>states</a:t>
            </a:r>
            <a:r>
              <a:rPr lang="da-DK" dirty="0" smtClean="0"/>
              <a:t> of Carbon-12</a:t>
            </a:r>
            <a:r>
              <a:rPr lang="da-DK" baseline="0" dirty="0" smtClean="0"/>
              <a:t> and </a:t>
            </a:r>
            <a:r>
              <a:rPr lang="da-DK" baseline="0" dirty="0" err="1" smtClean="0"/>
              <a:t>its</a:t>
            </a:r>
            <a:r>
              <a:rPr lang="da-DK" baseline="0" dirty="0" smtClean="0"/>
              <a:t> </a:t>
            </a:r>
            <a:r>
              <a:rPr lang="da-DK" baseline="0" dirty="0" err="1" smtClean="0"/>
              <a:t>decay</a:t>
            </a:r>
            <a:r>
              <a:rPr lang="da-DK" baseline="0" dirty="0" smtClean="0"/>
              <a:t> </a:t>
            </a:r>
            <a:r>
              <a:rPr lang="da-DK" baseline="0" dirty="0" err="1" smtClean="0"/>
              <a:t>into</a:t>
            </a:r>
            <a:r>
              <a:rPr lang="da-DK" baseline="0" dirty="0" smtClean="0"/>
              <a:t> </a:t>
            </a:r>
            <a:r>
              <a:rPr lang="da-DK" baseline="0" dirty="0" err="1" smtClean="0"/>
              <a:t>three</a:t>
            </a:r>
            <a:r>
              <a:rPr lang="da-DK" baseline="0" dirty="0" smtClean="0"/>
              <a:t> </a:t>
            </a:r>
            <a:r>
              <a:rPr lang="da-DK" baseline="0" dirty="0" err="1" smtClean="0"/>
              <a:t>alpha</a:t>
            </a:r>
            <a:r>
              <a:rPr lang="da-DK" baseline="0" dirty="0" smtClean="0"/>
              <a:t> </a:t>
            </a:r>
            <a:r>
              <a:rPr lang="da-DK" baseline="0" dirty="0" err="1" smtClean="0"/>
              <a:t>particles</a:t>
            </a:r>
            <a:r>
              <a:rPr lang="da-DK" baseline="0" dirty="0" smtClean="0"/>
              <a:t> </a:t>
            </a:r>
            <a:r>
              <a:rPr lang="da-DK" baseline="0" dirty="0" err="1" smtClean="0"/>
              <a:t>through</a:t>
            </a:r>
            <a:r>
              <a:rPr lang="da-DK" baseline="0" dirty="0" smtClean="0"/>
              <a:t> a Beryllium-8 </a:t>
            </a:r>
            <a:r>
              <a:rPr lang="da-DK" baseline="0" dirty="0" err="1" smtClean="0"/>
              <a:t>resonance</a:t>
            </a:r>
            <a:r>
              <a:rPr lang="da-DK" baseline="0" dirty="0" smtClean="0"/>
              <a:t> </a:t>
            </a:r>
            <a:r>
              <a:rPr lang="da-DK" baseline="0" dirty="0" err="1" smtClean="0"/>
              <a:t>or</a:t>
            </a:r>
            <a:r>
              <a:rPr lang="da-DK" baseline="0" dirty="0" smtClean="0"/>
              <a:t> </a:t>
            </a:r>
            <a:r>
              <a:rPr lang="da-DK" baseline="0" dirty="0" err="1" smtClean="0"/>
              <a:t>its</a:t>
            </a:r>
            <a:r>
              <a:rPr lang="da-DK" baseline="0" dirty="0" smtClean="0"/>
              <a:t> </a:t>
            </a:r>
            <a:r>
              <a:rPr lang="da-DK" baseline="0" dirty="0" err="1" smtClean="0"/>
              <a:t>ground</a:t>
            </a:r>
            <a:r>
              <a:rPr lang="da-DK" baseline="0" dirty="0" smtClean="0"/>
              <a:t> </a:t>
            </a:r>
            <a:r>
              <a:rPr lang="da-DK" baseline="0" dirty="0" err="1" smtClean="0"/>
              <a:t>state</a:t>
            </a:r>
            <a:r>
              <a:rPr lang="da-DK" baseline="0" dirty="0" smtClean="0"/>
              <a:t>.  </a:t>
            </a:r>
            <a:r>
              <a:rPr lang="da-DK" baseline="0" dirty="0" err="1" smtClean="0"/>
              <a:t>We</a:t>
            </a:r>
            <a:r>
              <a:rPr lang="da-DK" baseline="0" dirty="0" smtClean="0"/>
              <a:t> </a:t>
            </a:r>
            <a:r>
              <a:rPr lang="da-DK" baseline="0" dirty="0" err="1" smtClean="0"/>
              <a:t>wish</a:t>
            </a:r>
            <a:r>
              <a:rPr lang="da-DK" baseline="0" dirty="0" smtClean="0"/>
              <a:t> to </a:t>
            </a:r>
            <a:r>
              <a:rPr lang="da-DK" baseline="0" dirty="0" err="1" smtClean="0"/>
              <a:t>know</a:t>
            </a:r>
            <a:r>
              <a:rPr lang="da-DK" baseline="0" dirty="0" smtClean="0"/>
              <a:t> the </a:t>
            </a:r>
            <a:r>
              <a:rPr lang="da-DK" baseline="0" dirty="0" err="1" smtClean="0"/>
              <a:t>energies</a:t>
            </a:r>
            <a:r>
              <a:rPr lang="da-DK" baseline="0" dirty="0" smtClean="0"/>
              <a:t> and </a:t>
            </a:r>
            <a:r>
              <a:rPr lang="da-DK" baseline="0" dirty="0" err="1" smtClean="0"/>
              <a:t>directions</a:t>
            </a:r>
            <a:r>
              <a:rPr lang="da-DK" baseline="0" dirty="0" smtClean="0"/>
              <a:t> of the </a:t>
            </a:r>
            <a:r>
              <a:rPr lang="da-DK" baseline="0" dirty="0" err="1" smtClean="0"/>
              <a:t>alpha</a:t>
            </a:r>
            <a:r>
              <a:rPr lang="da-DK" baseline="0" dirty="0" smtClean="0"/>
              <a:t> </a:t>
            </a:r>
            <a:r>
              <a:rPr lang="da-DK" baseline="0" dirty="0" err="1" smtClean="0"/>
              <a:t>particles</a:t>
            </a:r>
            <a:r>
              <a:rPr lang="da-DK" baseline="0" dirty="0" smtClean="0"/>
              <a:t> in the end </a:t>
            </a:r>
            <a:r>
              <a:rPr lang="da-DK" baseline="0" dirty="0" err="1" smtClean="0"/>
              <a:t>state</a:t>
            </a:r>
            <a:endParaRPr lang="da-DK" dirty="0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644DC5-314F-41B3-9995-501A8CEA59D1}" type="slidenum">
              <a:rPr lang="da-DK" smtClean="0"/>
              <a:pPr/>
              <a:t>2</a:t>
            </a:fld>
            <a:endParaRPr lang="da-DK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da-DK" dirty="0" smtClean="0"/>
              <a:t>To </a:t>
            </a:r>
            <a:r>
              <a:rPr lang="da-DK" dirty="0" err="1" smtClean="0"/>
              <a:t>represent</a:t>
            </a:r>
            <a:r>
              <a:rPr lang="da-DK" baseline="0" dirty="0" smtClean="0"/>
              <a:t> the </a:t>
            </a:r>
            <a:r>
              <a:rPr lang="da-DK" baseline="0" dirty="0" err="1" smtClean="0"/>
              <a:t>energies</a:t>
            </a:r>
            <a:r>
              <a:rPr lang="da-DK" baseline="0" dirty="0" smtClean="0"/>
              <a:t> </a:t>
            </a:r>
            <a:r>
              <a:rPr lang="da-DK" baseline="0" dirty="0" err="1" smtClean="0"/>
              <a:t>we</a:t>
            </a:r>
            <a:r>
              <a:rPr lang="da-DK" baseline="0" dirty="0" smtClean="0"/>
              <a:t> </a:t>
            </a:r>
            <a:r>
              <a:rPr lang="da-DK" baseline="0" dirty="0" err="1" smtClean="0"/>
              <a:t>use</a:t>
            </a:r>
            <a:r>
              <a:rPr lang="da-DK" baseline="0" dirty="0" smtClean="0"/>
              <a:t> a </a:t>
            </a:r>
            <a:r>
              <a:rPr lang="da-DK" baseline="0" dirty="0" err="1" smtClean="0"/>
              <a:t>Dalitz</a:t>
            </a:r>
            <a:r>
              <a:rPr lang="da-DK" baseline="0" dirty="0" smtClean="0"/>
              <a:t> plot</a:t>
            </a:r>
            <a:endParaRPr lang="da-DK" dirty="0" smtClean="0"/>
          </a:p>
          <a:p>
            <a:r>
              <a:rPr lang="da-DK" dirty="0" err="1" smtClean="0"/>
              <a:t>Triangular</a:t>
            </a:r>
            <a:r>
              <a:rPr lang="da-DK" dirty="0" smtClean="0"/>
              <a:t> </a:t>
            </a:r>
            <a:r>
              <a:rPr lang="da-DK" dirty="0" err="1" smtClean="0"/>
              <a:t>symmetry</a:t>
            </a:r>
            <a:endParaRPr lang="da-DK" dirty="0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644DC5-314F-41B3-9995-501A8CEA59D1}" type="slidenum">
              <a:rPr lang="da-DK" smtClean="0"/>
              <a:pPr/>
              <a:t>3</a:t>
            </a:fld>
            <a:endParaRPr lang="da-DK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da-DK" dirty="0" smtClean="0"/>
              <a:t>I </a:t>
            </a:r>
            <a:r>
              <a:rPr lang="da-DK" dirty="0" err="1" smtClean="0"/>
              <a:t>used</a:t>
            </a:r>
            <a:r>
              <a:rPr lang="da-DK" baseline="0" dirty="0" smtClean="0"/>
              <a:t> to </a:t>
            </a:r>
            <a:r>
              <a:rPr lang="da-DK" baseline="0" dirty="0" err="1" smtClean="0"/>
              <a:t>different</a:t>
            </a:r>
            <a:r>
              <a:rPr lang="da-DK" baseline="0" dirty="0" smtClean="0"/>
              <a:t> distributions </a:t>
            </a:r>
            <a:r>
              <a:rPr lang="da-DK" baseline="0" dirty="0" err="1" smtClean="0"/>
              <a:t>or</a:t>
            </a:r>
            <a:r>
              <a:rPr lang="da-DK" baseline="0" dirty="0" smtClean="0"/>
              <a:t> </a:t>
            </a:r>
            <a:r>
              <a:rPr lang="da-DK" baseline="0" dirty="0" err="1" smtClean="0"/>
              <a:t>different</a:t>
            </a:r>
            <a:r>
              <a:rPr lang="da-DK" baseline="0" dirty="0" smtClean="0"/>
              <a:t> </a:t>
            </a:r>
            <a:r>
              <a:rPr lang="da-DK" baseline="0" dirty="0" err="1" smtClean="0"/>
              <a:t>approaches</a:t>
            </a:r>
            <a:r>
              <a:rPr lang="da-DK" baseline="0" dirty="0" smtClean="0"/>
              <a:t> to the distributions of the </a:t>
            </a:r>
            <a:r>
              <a:rPr lang="da-DK" baseline="0" dirty="0" err="1" smtClean="0"/>
              <a:t>energies</a:t>
            </a:r>
            <a:r>
              <a:rPr lang="da-DK" baseline="0" dirty="0" smtClean="0"/>
              <a:t>. The </a:t>
            </a:r>
            <a:r>
              <a:rPr lang="da-DK" baseline="0" dirty="0" err="1" smtClean="0"/>
              <a:t>first</a:t>
            </a:r>
            <a:r>
              <a:rPr lang="da-DK" baseline="0" dirty="0" smtClean="0"/>
              <a:t> I </a:t>
            </a:r>
            <a:r>
              <a:rPr lang="da-DK" baseline="0" dirty="0" err="1" smtClean="0"/>
              <a:t>used</a:t>
            </a:r>
            <a:r>
              <a:rPr lang="da-DK" baseline="0" dirty="0" smtClean="0"/>
              <a:t> </a:t>
            </a:r>
            <a:r>
              <a:rPr lang="da-DK" baseline="0" dirty="0" err="1" smtClean="0"/>
              <a:t>only</a:t>
            </a:r>
            <a:r>
              <a:rPr lang="da-DK" baseline="0" dirty="0" smtClean="0"/>
              <a:t> </a:t>
            </a:r>
            <a:r>
              <a:rPr lang="da-DK" baseline="0" dirty="0" err="1" smtClean="0"/>
              <a:t>briefly</a:t>
            </a:r>
            <a:r>
              <a:rPr lang="da-DK" baseline="0" dirty="0" smtClean="0"/>
              <a:t> but I </a:t>
            </a:r>
            <a:r>
              <a:rPr lang="da-DK" baseline="0" dirty="0" err="1" smtClean="0"/>
              <a:t>want</a:t>
            </a:r>
            <a:r>
              <a:rPr lang="da-DK" baseline="0" dirty="0" smtClean="0"/>
              <a:t> to talk a bit </a:t>
            </a:r>
            <a:r>
              <a:rPr lang="da-DK" baseline="0" dirty="0" err="1" smtClean="0"/>
              <a:t>about</a:t>
            </a:r>
            <a:r>
              <a:rPr lang="da-DK" baseline="0" dirty="0" smtClean="0"/>
              <a:t> it </a:t>
            </a:r>
            <a:r>
              <a:rPr lang="da-DK" baseline="0" dirty="0" err="1" smtClean="0"/>
              <a:t>anyway</a:t>
            </a:r>
            <a:r>
              <a:rPr lang="da-DK" baseline="0" dirty="0" smtClean="0"/>
              <a:t>. It is </a:t>
            </a:r>
            <a:r>
              <a:rPr lang="da-DK" baseline="0" dirty="0" err="1" smtClean="0"/>
              <a:t>relatively</a:t>
            </a:r>
            <a:r>
              <a:rPr lang="da-DK" baseline="0" dirty="0" smtClean="0"/>
              <a:t> simple and it </a:t>
            </a:r>
            <a:r>
              <a:rPr lang="da-DK" baseline="0" dirty="0" err="1" smtClean="0"/>
              <a:t>finds</a:t>
            </a:r>
            <a:r>
              <a:rPr lang="da-DK" baseline="0" dirty="0" smtClean="0"/>
              <a:t> the distributions </a:t>
            </a:r>
            <a:r>
              <a:rPr lang="da-DK" baseline="0" dirty="0" err="1" smtClean="0"/>
              <a:t>indirectly</a:t>
            </a:r>
            <a:r>
              <a:rPr lang="da-DK" baseline="0" dirty="0" smtClean="0"/>
              <a:t>. If </a:t>
            </a:r>
            <a:r>
              <a:rPr lang="da-DK" baseline="0" dirty="0" err="1" smtClean="0"/>
              <a:t>we</a:t>
            </a:r>
            <a:r>
              <a:rPr lang="da-DK" baseline="0" dirty="0" smtClean="0"/>
              <a:t> look at the </a:t>
            </a:r>
            <a:r>
              <a:rPr lang="da-DK" baseline="0" dirty="0" err="1" smtClean="0"/>
              <a:t>decay</a:t>
            </a:r>
            <a:r>
              <a:rPr lang="da-DK" baseline="0" dirty="0" smtClean="0"/>
              <a:t> </a:t>
            </a:r>
            <a:r>
              <a:rPr lang="da-DK" baseline="0" dirty="0" err="1" smtClean="0"/>
              <a:t>classically</a:t>
            </a:r>
            <a:r>
              <a:rPr lang="da-DK" baseline="0" dirty="0" smtClean="0"/>
              <a:t> </a:t>
            </a:r>
            <a:r>
              <a:rPr lang="da-DK" baseline="0" dirty="0" err="1" smtClean="0"/>
              <a:t>we</a:t>
            </a:r>
            <a:r>
              <a:rPr lang="da-DK" baseline="0" dirty="0" smtClean="0"/>
              <a:t> find </a:t>
            </a:r>
            <a:r>
              <a:rPr lang="da-DK" baseline="0" dirty="0" err="1" smtClean="0"/>
              <a:t>that</a:t>
            </a:r>
            <a:r>
              <a:rPr lang="da-DK" baseline="0" dirty="0" smtClean="0"/>
              <a:t> the </a:t>
            </a:r>
            <a:r>
              <a:rPr lang="da-DK" baseline="0" dirty="0" err="1" smtClean="0"/>
              <a:t>energies</a:t>
            </a:r>
            <a:r>
              <a:rPr lang="da-DK" baseline="0" dirty="0" smtClean="0"/>
              <a:t> and </a:t>
            </a:r>
            <a:r>
              <a:rPr lang="da-DK" baseline="0" dirty="0" err="1" smtClean="0"/>
              <a:t>directions</a:t>
            </a:r>
            <a:r>
              <a:rPr lang="da-DK" baseline="0" dirty="0" smtClean="0"/>
              <a:t> </a:t>
            </a:r>
            <a:r>
              <a:rPr lang="da-DK" baseline="0" dirty="0" err="1" smtClean="0"/>
              <a:t>are</a:t>
            </a:r>
            <a:r>
              <a:rPr lang="da-DK" baseline="0" dirty="0" smtClean="0"/>
              <a:t> </a:t>
            </a:r>
            <a:r>
              <a:rPr lang="da-DK" baseline="0" dirty="0" err="1" smtClean="0"/>
              <a:t>uniquely</a:t>
            </a:r>
            <a:r>
              <a:rPr lang="da-DK" baseline="0" dirty="0" smtClean="0"/>
              <a:t> </a:t>
            </a:r>
            <a:r>
              <a:rPr lang="da-DK" baseline="0" dirty="0" err="1" smtClean="0"/>
              <a:t>determined</a:t>
            </a:r>
            <a:r>
              <a:rPr lang="da-DK" baseline="0" dirty="0" smtClean="0"/>
              <a:t> by just </a:t>
            </a:r>
            <a:r>
              <a:rPr lang="da-DK" baseline="0" dirty="0" err="1" smtClean="0"/>
              <a:t>two</a:t>
            </a:r>
            <a:r>
              <a:rPr lang="da-DK" baseline="0" dirty="0" smtClean="0"/>
              <a:t> parameters. </a:t>
            </a:r>
            <a:r>
              <a:rPr lang="da-DK" baseline="0" dirty="0" err="1" smtClean="0"/>
              <a:t>We</a:t>
            </a:r>
            <a:r>
              <a:rPr lang="da-DK" baseline="0" dirty="0" smtClean="0"/>
              <a:t> </a:t>
            </a:r>
            <a:r>
              <a:rPr lang="da-DK" baseline="0" dirty="0" err="1" smtClean="0"/>
              <a:t>choose</a:t>
            </a:r>
            <a:r>
              <a:rPr lang="da-DK" baseline="0" dirty="0" smtClean="0"/>
              <a:t> </a:t>
            </a:r>
            <a:r>
              <a:rPr lang="da-DK" baseline="0" dirty="0" err="1" smtClean="0"/>
              <a:t>them</a:t>
            </a:r>
            <a:r>
              <a:rPr lang="da-DK" baseline="0" dirty="0" smtClean="0"/>
              <a:t> to </a:t>
            </a:r>
            <a:r>
              <a:rPr lang="da-DK" baseline="0" dirty="0" err="1" smtClean="0"/>
              <a:t>be</a:t>
            </a:r>
            <a:r>
              <a:rPr lang="da-DK" baseline="0" dirty="0" smtClean="0"/>
              <a:t> the </a:t>
            </a:r>
            <a:r>
              <a:rPr lang="da-DK" baseline="0" dirty="0" err="1" smtClean="0"/>
              <a:t>energy</a:t>
            </a:r>
            <a:r>
              <a:rPr lang="da-DK" baseline="0" dirty="0" smtClean="0"/>
              <a:t> of the </a:t>
            </a:r>
            <a:r>
              <a:rPr lang="da-DK" baseline="0" dirty="0" err="1" smtClean="0"/>
              <a:t>excited</a:t>
            </a:r>
            <a:r>
              <a:rPr lang="da-DK" baseline="0" dirty="0" smtClean="0"/>
              <a:t> Be-8 and the angle of emission of the </a:t>
            </a:r>
            <a:r>
              <a:rPr lang="da-DK" baseline="0" dirty="0" err="1" smtClean="0"/>
              <a:t>second</a:t>
            </a:r>
            <a:r>
              <a:rPr lang="da-DK" baseline="0" dirty="0" smtClean="0"/>
              <a:t> and </a:t>
            </a:r>
            <a:r>
              <a:rPr lang="da-DK" baseline="0" dirty="0" err="1" smtClean="0"/>
              <a:t>third</a:t>
            </a:r>
            <a:r>
              <a:rPr lang="da-DK" baseline="0" dirty="0" smtClean="0"/>
              <a:t> </a:t>
            </a:r>
            <a:r>
              <a:rPr lang="da-DK" baseline="0" dirty="0" err="1" smtClean="0"/>
              <a:t>alphas</a:t>
            </a:r>
            <a:r>
              <a:rPr lang="da-DK" baseline="0" dirty="0" smtClean="0"/>
              <a:t> in the rest </a:t>
            </a:r>
            <a:r>
              <a:rPr lang="da-DK" baseline="0" dirty="0" err="1" smtClean="0"/>
              <a:t>frame</a:t>
            </a:r>
            <a:r>
              <a:rPr lang="da-DK" baseline="0" dirty="0" smtClean="0"/>
              <a:t> of the Be-8. </a:t>
            </a:r>
          </a:p>
          <a:p>
            <a:endParaRPr lang="da-DK" baseline="0" dirty="0" smtClean="0"/>
          </a:p>
          <a:p>
            <a:endParaRPr lang="da-DK" dirty="0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644DC5-314F-41B3-9995-501A8CEA59D1}" type="slidenum">
              <a:rPr lang="da-DK" smtClean="0"/>
              <a:pPr/>
              <a:t>6</a:t>
            </a:fld>
            <a:endParaRPr lang="da-DK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da-DK" dirty="0" smtClean="0"/>
              <a:t>The </a:t>
            </a:r>
            <a:r>
              <a:rPr lang="da-DK" dirty="0" err="1" smtClean="0"/>
              <a:t>energy</a:t>
            </a:r>
            <a:r>
              <a:rPr lang="da-DK" dirty="0" smtClean="0"/>
              <a:t> is</a:t>
            </a:r>
            <a:r>
              <a:rPr lang="da-DK" baseline="0" dirty="0" smtClean="0"/>
              <a:t> </a:t>
            </a:r>
            <a:r>
              <a:rPr lang="da-DK" baseline="0" dirty="0" err="1" smtClean="0"/>
              <a:t>that</a:t>
            </a:r>
            <a:r>
              <a:rPr lang="da-DK" baseline="0" dirty="0" smtClean="0"/>
              <a:t> of the </a:t>
            </a:r>
            <a:r>
              <a:rPr lang="da-DK" baseline="0" dirty="0" err="1" smtClean="0"/>
              <a:t>resonant</a:t>
            </a:r>
            <a:r>
              <a:rPr lang="da-DK" baseline="0" dirty="0" smtClean="0"/>
              <a:t> </a:t>
            </a:r>
            <a:r>
              <a:rPr lang="da-DK" baseline="0" dirty="0" err="1" smtClean="0"/>
              <a:t>state</a:t>
            </a:r>
            <a:r>
              <a:rPr lang="da-DK" baseline="0" dirty="0" smtClean="0"/>
              <a:t> of the Be-8 and </a:t>
            </a:r>
            <a:r>
              <a:rPr lang="da-DK" baseline="0" dirty="0" err="1" smtClean="0"/>
              <a:t>its</a:t>
            </a:r>
            <a:r>
              <a:rPr lang="da-DK" baseline="0" dirty="0" smtClean="0"/>
              <a:t> distribution </a:t>
            </a:r>
            <a:r>
              <a:rPr lang="da-DK" baseline="0" dirty="0" err="1" smtClean="0"/>
              <a:t>can</a:t>
            </a:r>
            <a:r>
              <a:rPr lang="da-DK" baseline="0" dirty="0" smtClean="0"/>
              <a:t> </a:t>
            </a:r>
            <a:r>
              <a:rPr lang="da-DK" baseline="0" dirty="0" err="1" smtClean="0"/>
              <a:t>be</a:t>
            </a:r>
            <a:r>
              <a:rPr lang="da-DK" baseline="0" dirty="0" smtClean="0"/>
              <a:t> </a:t>
            </a:r>
            <a:r>
              <a:rPr lang="da-DK" baseline="0" dirty="0" err="1" smtClean="0"/>
              <a:t>approximated</a:t>
            </a:r>
            <a:r>
              <a:rPr lang="da-DK" baseline="0" dirty="0" smtClean="0"/>
              <a:t> by </a:t>
            </a:r>
            <a:r>
              <a:rPr lang="da-DK" baseline="0" dirty="0" err="1" smtClean="0"/>
              <a:t>this</a:t>
            </a:r>
            <a:r>
              <a:rPr lang="da-DK" baseline="0" dirty="0" smtClean="0"/>
              <a:t> </a:t>
            </a:r>
            <a:r>
              <a:rPr lang="da-DK" baseline="0" dirty="0" err="1" smtClean="0"/>
              <a:t>Breit-Wigner</a:t>
            </a:r>
            <a:r>
              <a:rPr lang="da-DK" baseline="0" dirty="0" smtClean="0"/>
              <a:t> term, </a:t>
            </a:r>
            <a:r>
              <a:rPr lang="da-DK" baseline="0" dirty="0" err="1" smtClean="0"/>
              <a:t>this</a:t>
            </a:r>
            <a:r>
              <a:rPr lang="da-DK" baseline="0" dirty="0" smtClean="0"/>
              <a:t> is the </a:t>
            </a:r>
            <a:r>
              <a:rPr lang="da-DK" baseline="0" dirty="0" err="1" smtClean="0"/>
              <a:t>resonant</a:t>
            </a:r>
            <a:r>
              <a:rPr lang="da-DK" baseline="0" dirty="0" smtClean="0"/>
              <a:t> </a:t>
            </a:r>
            <a:r>
              <a:rPr lang="da-DK" baseline="0" dirty="0" err="1" smtClean="0"/>
              <a:t>energy</a:t>
            </a:r>
            <a:r>
              <a:rPr lang="da-DK" baseline="0" dirty="0" smtClean="0"/>
              <a:t> and </a:t>
            </a:r>
            <a:r>
              <a:rPr lang="da-DK" baseline="0" dirty="0" err="1" smtClean="0"/>
              <a:t>this</a:t>
            </a:r>
            <a:r>
              <a:rPr lang="da-DK" baseline="0" dirty="0" smtClean="0"/>
              <a:t> the HMFW of the </a:t>
            </a:r>
            <a:r>
              <a:rPr lang="da-DK" baseline="0" dirty="0" err="1" smtClean="0"/>
              <a:t>peak</a:t>
            </a:r>
            <a:r>
              <a:rPr lang="da-DK" baseline="0" dirty="0" smtClean="0"/>
              <a:t>. </a:t>
            </a:r>
            <a:r>
              <a:rPr lang="da-DK" baseline="0" dirty="0" err="1" smtClean="0"/>
              <a:t>This</a:t>
            </a:r>
            <a:r>
              <a:rPr lang="da-DK" baseline="0" dirty="0" smtClean="0"/>
              <a:t> factor is a </a:t>
            </a:r>
            <a:r>
              <a:rPr lang="da-DK" baseline="0" dirty="0" err="1" smtClean="0"/>
              <a:t>phase</a:t>
            </a:r>
            <a:r>
              <a:rPr lang="da-DK" baseline="0" dirty="0" smtClean="0"/>
              <a:t> factor </a:t>
            </a:r>
            <a:r>
              <a:rPr lang="da-DK" baseline="0" dirty="0" err="1" smtClean="0"/>
              <a:t>that</a:t>
            </a:r>
            <a:r>
              <a:rPr lang="da-DK" baseline="0" dirty="0" smtClean="0"/>
              <a:t> is a quantum </a:t>
            </a:r>
            <a:r>
              <a:rPr lang="da-DK" baseline="0" dirty="0" err="1" smtClean="0"/>
              <a:t>mechanical</a:t>
            </a:r>
            <a:r>
              <a:rPr lang="da-DK" baseline="0" dirty="0" smtClean="0"/>
              <a:t> </a:t>
            </a:r>
            <a:r>
              <a:rPr lang="da-DK" baseline="0" dirty="0" err="1" smtClean="0"/>
              <a:t>result</a:t>
            </a:r>
            <a:r>
              <a:rPr lang="da-DK" baseline="0" dirty="0" smtClean="0"/>
              <a:t>. It </a:t>
            </a:r>
            <a:r>
              <a:rPr lang="da-DK" baseline="0" dirty="0" err="1" smtClean="0"/>
              <a:t>turns</a:t>
            </a:r>
            <a:r>
              <a:rPr lang="da-DK" baseline="0" dirty="0" smtClean="0"/>
              <a:t> out </a:t>
            </a:r>
            <a:r>
              <a:rPr lang="da-DK" baseline="0" dirty="0" err="1" smtClean="0"/>
              <a:t>that</a:t>
            </a:r>
            <a:r>
              <a:rPr lang="da-DK" baseline="0" dirty="0" smtClean="0"/>
              <a:t> it is more </a:t>
            </a:r>
            <a:r>
              <a:rPr lang="da-DK" baseline="0" dirty="0" err="1" smtClean="0"/>
              <a:t>likely</a:t>
            </a:r>
            <a:r>
              <a:rPr lang="da-DK" baseline="0" dirty="0" smtClean="0"/>
              <a:t> </a:t>
            </a:r>
            <a:r>
              <a:rPr lang="da-DK" baseline="0" dirty="0" err="1" smtClean="0"/>
              <a:t>that</a:t>
            </a:r>
            <a:r>
              <a:rPr lang="da-DK" baseline="0" dirty="0" smtClean="0"/>
              <a:t> the </a:t>
            </a:r>
            <a:r>
              <a:rPr lang="da-DK" baseline="0" dirty="0" err="1" smtClean="0"/>
              <a:t>alphas</a:t>
            </a:r>
            <a:r>
              <a:rPr lang="da-DK" baseline="0" dirty="0" smtClean="0"/>
              <a:t> have </a:t>
            </a:r>
            <a:r>
              <a:rPr lang="da-DK" baseline="0" dirty="0" err="1" smtClean="0"/>
              <a:t>high</a:t>
            </a:r>
            <a:r>
              <a:rPr lang="da-DK" baseline="0" dirty="0" smtClean="0"/>
              <a:t> momentum, </a:t>
            </a:r>
            <a:r>
              <a:rPr lang="da-DK" baseline="0" dirty="0" err="1" smtClean="0"/>
              <a:t>intuitively</a:t>
            </a:r>
            <a:r>
              <a:rPr lang="da-DK" baseline="0" dirty="0" smtClean="0"/>
              <a:t> a </a:t>
            </a:r>
            <a:r>
              <a:rPr lang="da-DK" baseline="0" dirty="0" err="1" smtClean="0"/>
              <a:t>consequence</a:t>
            </a:r>
            <a:r>
              <a:rPr lang="da-DK" baseline="0" dirty="0" smtClean="0"/>
              <a:t> of </a:t>
            </a:r>
            <a:r>
              <a:rPr lang="da-DK" baseline="0" dirty="0" err="1" smtClean="0"/>
              <a:t>quantization</a:t>
            </a:r>
            <a:r>
              <a:rPr lang="da-DK" baseline="0" dirty="0" smtClean="0"/>
              <a:t> of the </a:t>
            </a:r>
            <a:r>
              <a:rPr lang="da-DK" baseline="0" dirty="0" err="1" smtClean="0"/>
              <a:t>phase</a:t>
            </a:r>
            <a:r>
              <a:rPr lang="da-DK" baseline="0" dirty="0" smtClean="0"/>
              <a:t> </a:t>
            </a:r>
            <a:r>
              <a:rPr lang="da-DK" baseline="0" dirty="0" err="1" smtClean="0"/>
              <a:t>space</a:t>
            </a:r>
            <a:r>
              <a:rPr lang="da-DK" baseline="0" dirty="0" smtClean="0"/>
              <a:t>. </a:t>
            </a:r>
            <a:r>
              <a:rPr lang="da-DK" baseline="0" dirty="0" err="1" smtClean="0"/>
              <a:t>That</a:t>
            </a:r>
            <a:r>
              <a:rPr lang="da-DK" baseline="0" dirty="0" smtClean="0"/>
              <a:t> the </a:t>
            </a:r>
            <a:r>
              <a:rPr lang="da-DK" baseline="0" dirty="0" err="1" smtClean="0"/>
              <a:t>dependance</a:t>
            </a:r>
            <a:r>
              <a:rPr lang="da-DK" baseline="0" dirty="0" smtClean="0"/>
              <a:t> is linear </a:t>
            </a:r>
            <a:r>
              <a:rPr lang="da-DK" baseline="0" dirty="0" err="1" smtClean="0"/>
              <a:t>can</a:t>
            </a:r>
            <a:r>
              <a:rPr lang="da-DK" baseline="0" dirty="0" smtClean="0"/>
              <a:t> </a:t>
            </a:r>
            <a:r>
              <a:rPr lang="da-DK" baseline="0" dirty="0" err="1" smtClean="0"/>
              <a:t>be</a:t>
            </a:r>
            <a:r>
              <a:rPr lang="da-DK" baseline="0" dirty="0" smtClean="0"/>
              <a:t> </a:t>
            </a:r>
            <a:r>
              <a:rPr lang="da-DK" baseline="0" dirty="0" err="1" smtClean="0"/>
              <a:t>derived</a:t>
            </a:r>
            <a:r>
              <a:rPr lang="da-DK" baseline="0" dirty="0" smtClean="0"/>
              <a:t>.</a:t>
            </a:r>
          </a:p>
          <a:p>
            <a:r>
              <a:rPr lang="da-DK" baseline="0" dirty="0" smtClean="0"/>
              <a:t>The angle distribution is </a:t>
            </a:r>
            <a:r>
              <a:rPr lang="da-DK" baseline="0" dirty="0" err="1" smtClean="0"/>
              <a:t>also</a:t>
            </a:r>
            <a:r>
              <a:rPr lang="da-DK" baseline="0" dirty="0" smtClean="0"/>
              <a:t> a quantum </a:t>
            </a:r>
            <a:r>
              <a:rPr lang="da-DK" baseline="0" dirty="0" err="1" smtClean="0"/>
              <a:t>mechanical</a:t>
            </a:r>
            <a:r>
              <a:rPr lang="da-DK" baseline="0" dirty="0" smtClean="0"/>
              <a:t> </a:t>
            </a:r>
            <a:r>
              <a:rPr lang="da-DK" baseline="0" dirty="0" err="1" smtClean="0"/>
              <a:t>result</a:t>
            </a:r>
            <a:r>
              <a:rPr lang="da-DK" baseline="0" dirty="0" smtClean="0"/>
              <a:t> </a:t>
            </a:r>
            <a:r>
              <a:rPr lang="da-DK" baseline="0" dirty="0" err="1" smtClean="0"/>
              <a:t>that</a:t>
            </a:r>
            <a:r>
              <a:rPr lang="da-DK" baseline="0" dirty="0" smtClean="0"/>
              <a:t> </a:t>
            </a:r>
            <a:r>
              <a:rPr lang="da-DK" baseline="0" dirty="0" err="1" smtClean="0"/>
              <a:t>depends</a:t>
            </a:r>
            <a:r>
              <a:rPr lang="da-DK" baseline="0" dirty="0" smtClean="0"/>
              <a:t> </a:t>
            </a:r>
            <a:r>
              <a:rPr lang="da-DK" baseline="0" dirty="0" err="1" smtClean="0"/>
              <a:t>on</a:t>
            </a:r>
            <a:r>
              <a:rPr lang="da-DK" baseline="0" dirty="0" smtClean="0"/>
              <a:t> the </a:t>
            </a:r>
            <a:r>
              <a:rPr lang="da-DK" baseline="0" dirty="0" err="1" smtClean="0"/>
              <a:t>specific</a:t>
            </a:r>
            <a:r>
              <a:rPr lang="da-DK" baseline="0" dirty="0" smtClean="0"/>
              <a:t> </a:t>
            </a:r>
            <a:r>
              <a:rPr lang="da-DK" baseline="0" dirty="0" err="1" smtClean="0"/>
              <a:t>decay</a:t>
            </a:r>
            <a:r>
              <a:rPr lang="da-DK" baseline="0" dirty="0" smtClean="0"/>
              <a:t>. </a:t>
            </a:r>
            <a:r>
              <a:rPr lang="da-DK" baseline="0" dirty="0" err="1" smtClean="0"/>
              <a:t>This</a:t>
            </a:r>
            <a:r>
              <a:rPr lang="da-DK" baseline="0" dirty="0" smtClean="0"/>
              <a:t> </a:t>
            </a:r>
            <a:r>
              <a:rPr lang="da-DK" baseline="0" dirty="0" err="1" smtClean="0"/>
              <a:t>specific</a:t>
            </a:r>
            <a:r>
              <a:rPr lang="da-DK" baseline="0" dirty="0" smtClean="0"/>
              <a:t> distribution is </a:t>
            </a:r>
            <a:r>
              <a:rPr lang="da-DK" baseline="0" dirty="0" err="1" smtClean="0"/>
              <a:t>only</a:t>
            </a:r>
            <a:r>
              <a:rPr lang="da-DK" baseline="0" dirty="0" smtClean="0"/>
              <a:t> for the </a:t>
            </a:r>
            <a:r>
              <a:rPr lang="da-DK" baseline="0" dirty="0" err="1" smtClean="0"/>
              <a:t>decay</a:t>
            </a:r>
            <a:r>
              <a:rPr lang="da-DK" baseline="0" dirty="0" smtClean="0"/>
              <a:t> of the 1+ </a:t>
            </a:r>
            <a:r>
              <a:rPr lang="da-DK" baseline="0" dirty="0" err="1" smtClean="0"/>
              <a:t>state</a:t>
            </a:r>
            <a:r>
              <a:rPr lang="da-DK" baseline="0" dirty="0" smtClean="0"/>
              <a:t> of C-12 at 12.71MeV.</a:t>
            </a:r>
          </a:p>
          <a:p>
            <a:r>
              <a:rPr lang="da-DK" baseline="0" dirty="0" err="1" smtClean="0"/>
              <a:t>This</a:t>
            </a:r>
            <a:r>
              <a:rPr lang="da-DK" baseline="0" dirty="0" smtClean="0"/>
              <a:t> is </a:t>
            </a:r>
            <a:r>
              <a:rPr lang="da-DK" baseline="0" dirty="0" err="1" smtClean="0"/>
              <a:t>fairly</a:t>
            </a:r>
            <a:r>
              <a:rPr lang="da-DK" baseline="0" dirty="0" smtClean="0"/>
              <a:t> simple but </a:t>
            </a:r>
            <a:r>
              <a:rPr lang="da-DK" baseline="0" dirty="0" err="1" smtClean="0"/>
              <a:t>can</a:t>
            </a:r>
            <a:r>
              <a:rPr lang="da-DK" baseline="0" dirty="0" smtClean="0"/>
              <a:t> </a:t>
            </a:r>
            <a:r>
              <a:rPr lang="da-DK" baseline="0" dirty="0" err="1" smtClean="0"/>
              <a:t>be</a:t>
            </a:r>
            <a:r>
              <a:rPr lang="da-DK" baseline="0" dirty="0" smtClean="0"/>
              <a:t> </a:t>
            </a:r>
            <a:r>
              <a:rPr lang="da-DK" baseline="0" dirty="0" err="1" smtClean="0"/>
              <a:t>developed</a:t>
            </a:r>
            <a:r>
              <a:rPr lang="da-DK" baseline="0" dirty="0" smtClean="0"/>
              <a:t> </a:t>
            </a:r>
            <a:r>
              <a:rPr lang="da-DK" baseline="0" dirty="0" err="1" smtClean="0"/>
              <a:t>further</a:t>
            </a:r>
            <a:r>
              <a:rPr lang="da-DK" baseline="0" dirty="0" smtClean="0"/>
              <a:t> as for </a:t>
            </a:r>
            <a:r>
              <a:rPr lang="da-DK" baseline="0" dirty="0" err="1" smtClean="0"/>
              <a:t>example</a:t>
            </a:r>
            <a:r>
              <a:rPr lang="da-DK" baseline="0" dirty="0" smtClean="0"/>
              <a:t> by </a:t>
            </a:r>
            <a:r>
              <a:rPr lang="da-DK" baseline="0" dirty="0" err="1" smtClean="0"/>
              <a:t>adding</a:t>
            </a:r>
            <a:r>
              <a:rPr lang="da-DK" baseline="0" dirty="0" smtClean="0"/>
              <a:t> the </a:t>
            </a:r>
            <a:r>
              <a:rPr lang="da-DK" baseline="0" dirty="0" err="1" smtClean="0"/>
              <a:t>phase</a:t>
            </a:r>
            <a:r>
              <a:rPr lang="da-DK" baseline="0" dirty="0" smtClean="0"/>
              <a:t> factor</a:t>
            </a:r>
            <a:endParaRPr lang="da-DK" dirty="0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644DC5-314F-41B3-9995-501A8CEA59D1}" type="slidenum">
              <a:rPr lang="da-DK" smtClean="0"/>
              <a:pPr/>
              <a:t>7</a:t>
            </a:fld>
            <a:endParaRPr lang="da-DK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da-DK" dirty="0" smtClean="0"/>
              <a:t>Data and</a:t>
            </a:r>
            <a:r>
              <a:rPr lang="da-DK" baseline="0" dirty="0" smtClean="0"/>
              <a:t> </a:t>
            </a:r>
            <a:r>
              <a:rPr lang="da-DK" baseline="0" dirty="0" err="1" smtClean="0"/>
              <a:t>stuff</a:t>
            </a:r>
            <a:endParaRPr lang="da-DK" dirty="0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644DC5-314F-41B3-9995-501A8CEA59D1}" type="slidenum">
              <a:rPr lang="da-DK" smtClean="0"/>
              <a:pPr/>
              <a:t>8</a:t>
            </a:fld>
            <a:endParaRPr lang="da-DK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da-DK" dirty="0" smtClean="0"/>
              <a:t>From an </a:t>
            </a:r>
            <a:r>
              <a:rPr lang="da-DK" dirty="0" err="1" smtClean="0"/>
              <a:t>article</a:t>
            </a:r>
            <a:r>
              <a:rPr lang="da-DK" baseline="0" dirty="0" smtClean="0"/>
              <a:t> by K. </a:t>
            </a:r>
            <a:r>
              <a:rPr lang="da-DK" baseline="0" dirty="0" err="1" smtClean="0"/>
              <a:t>Schäfer</a:t>
            </a:r>
            <a:r>
              <a:rPr lang="da-DK" baseline="0" dirty="0" smtClean="0"/>
              <a:t>.</a:t>
            </a:r>
          </a:p>
          <a:p>
            <a:endParaRPr lang="da-DK" dirty="0" smtClean="0"/>
          </a:p>
          <a:p>
            <a:r>
              <a:rPr lang="da-DK" dirty="0" smtClean="0"/>
              <a:t>A far more </a:t>
            </a:r>
            <a:r>
              <a:rPr lang="da-DK" dirty="0" err="1" smtClean="0"/>
              <a:t>intricate</a:t>
            </a:r>
            <a:r>
              <a:rPr lang="da-DK" dirty="0" smtClean="0"/>
              <a:t> distribution. </a:t>
            </a:r>
            <a:endParaRPr lang="da-DK" dirty="0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644DC5-314F-41B3-9995-501A8CEA59D1}" type="slidenum">
              <a:rPr lang="da-DK" smtClean="0"/>
              <a:pPr/>
              <a:t>9</a:t>
            </a:fld>
            <a:endParaRPr lang="da-DK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da-DK" dirty="0" smtClean="0"/>
              <a:t>Quantum</a:t>
            </a:r>
            <a:r>
              <a:rPr lang="da-DK" baseline="0" dirty="0" smtClean="0"/>
              <a:t> </a:t>
            </a:r>
            <a:r>
              <a:rPr lang="da-DK" baseline="0" dirty="0" err="1" smtClean="0"/>
              <a:t>number</a:t>
            </a:r>
            <a:r>
              <a:rPr lang="da-DK" baseline="0" dirty="0" smtClean="0"/>
              <a:t> </a:t>
            </a:r>
            <a:r>
              <a:rPr lang="da-DK" baseline="0" dirty="0" err="1" smtClean="0"/>
              <a:t>relating</a:t>
            </a:r>
            <a:r>
              <a:rPr lang="da-DK" baseline="0" dirty="0" smtClean="0"/>
              <a:t> the </a:t>
            </a:r>
            <a:r>
              <a:rPr lang="da-DK" baseline="0" dirty="0" err="1" smtClean="0"/>
              <a:t>angular</a:t>
            </a:r>
            <a:r>
              <a:rPr lang="da-DK" baseline="0" dirty="0" smtClean="0"/>
              <a:t> </a:t>
            </a:r>
            <a:r>
              <a:rPr lang="da-DK" baseline="0" dirty="0" err="1" smtClean="0"/>
              <a:t>momenta</a:t>
            </a:r>
            <a:r>
              <a:rPr lang="da-DK" baseline="0" dirty="0" smtClean="0"/>
              <a:t> in the </a:t>
            </a:r>
            <a:r>
              <a:rPr lang="da-DK" baseline="0" dirty="0" err="1" smtClean="0"/>
              <a:t>process</a:t>
            </a:r>
            <a:r>
              <a:rPr lang="da-DK" baseline="0" dirty="0" smtClean="0"/>
              <a:t>. </a:t>
            </a:r>
            <a:r>
              <a:rPr lang="da-DK" baseline="0" dirty="0" err="1" smtClean="0"/>
              <a:t>Spins</a:t>
            </a:r>
            <a:r>
              <a:rPr lang="da-DK" baseline="0" dirty="0" smtClean="0"/>
              <a:t>, </a:t>
            </a:r>
            <a:r>
              <a:rPr lang="da-DK" baseline="0" dirty="0" err="1" smtClean="0"/>
              <a:t>z-components</a:t>
            </a:r>
            <a:r>
              <a:rPr lang="da-DK" baseline="0" dirty="0" smtClean="0"/>
              <a:t> and relative </a:t>
            </a:r>
            <a:r>
              <a:rPr lang="da-DK" baseline="0" dirty="0" err="1" smtClean="0"/>
              <a:t>angular</a:t>
            </a:r>
            <a:r>
              <a:rPr lang="da-DK" baseline="0" dirty="0" smtClean="0"/>
              <a:t> </a:t>
            </a:r>
            <a:r>
              <a:rPr lang="da-DK" baseline="0" dirty="0" err="1" smtClean="0"/>
              <a:t>momenta</a:t>
            </a:r>
            <a:r>
              <a:rPr lang="da-DK" baseline="0" dirty="0" smtClean="0"/>
              <a:t>.</a:t>
            </a:r>
          </a:p>
          <a:p>
            <a:r>
              <a:rPr lang="da-DK" baseline="0" dirty="0" smtClean="0"/>
              <a:t>In </a:t>
            </a:r>
            <a:r>
              <a:rPr lang="da-DK" baseline="0" dirty="0" err="1" smtClean="0"/>
              <a:t>our</a:t>
            </a:r>
            <a:r>
              <a:rPr lang="da-DK" baseline="0" dirty="0" smtClean="0"/>
              <a:t> case </a:t>
            </a:r>
            <a:r>
              <a:rPr lang="da-DK" baseline="0" dirty="0" err="1" smtClean="0"/>
              <a:t>lambda</a:t>
            </a:r>
            <a:r>
              <a:rPr lang="da-DK" baseline="0" dirty="0" smtClean="0"/>
              <a:t>, I and l </a:t>
            </a:r>
            <a:r>
              <a:rPr lang="da-DK" baseline="0" dirty="0" err="1" smtClean="0"/>
              <a:t>are</a:t>
            </a:r>
            <a:r>
              <a:rPr lang="da-DK" baseline="0" dirty="0" smtClean="0"/>
              <a:t> </a:t>
            </a:r>
            <a:r>
              <a:rPr lang="da-DK" baseline="0" dirty="0" err="1" smtClean="0"/>
              <a:t>fixed</a:t>
            </a:r>
            <a:r>
              <a:rPr lang="da-DK" baseline="0" dirty="0" smtClean="0"/>
              <a:t>.</a:t>
            </a:r>
          </a:p>
          <a:p>
            <a:r>
              <a:rPr lang="da-DK" baseline="0" dirty="0" smtClean="0"/>
              <a:t>The </a:t>
            </a:r>
            <a:r>
              <a:rPr lang="da-DK" baseline="0" dirty="0" err="1" smtClean="0"/>
              <a:t>possible</a:t>
            </a:r>
            <a:r>
              <a:rPr lang="da-DK" baseline="0" dirty="0" smtClean="0"/>
              <a:t> </a:t>
            </a:r>
            <a:r>
              <a:rPr lang="da-DK" baseline="0" dirty="0" err="1" smtClean="0"/>
              <a:t>values</a:t>
            </a:r>
            <a:r>
              <a:rPr lang="da-DK" baseline="0" dirty="0" smtClean="0"/>
              <a:t> of </a:t>
            </a:r>
            <a:r>
              <a:rPr lang="da-DK" baseline="0" dirty="0" err="1" smtClean="0"/>
              <a:t>these</a:t>
            </a:r>
            <a:r>
              <a:rPr lang="da-DK" baseline="0" dirty="0" smtClean="0"/>
              <a:t> </a:t>
            </a:r>
            <a:r>
              <a:rPr lang="da-DK" baseline="0" dirty="0" err="1" smtClean="0"/>
              <a:t>can</a:t>
            </a:r>
            <a:r>
              <a:rPr lang="da-DK" baseline="0" dirty="0" smtClean="0"/>
              <a:t> </a:t>
            </a:r>
            <a:r>
              <a:rPr lang="da-DK" baseline="0" dirty="0" err="1" smtClean="0"/>
              <a:t>be</a:t>
            </a:r>
            <a:r>
              <a:rPr lang="da-DK" baseline="0" dirty="0" smtClean="0"/>
              <a:t> </a:t>
            </a:r>
            <a:r>
              <a:rPr lang="da-DK" baseline="0" dirty="0" err="1" smtClean="0"/>
              <a:t>found</a:t>
            </a:r>
            <a:r>
              <a:rPr lang="da-DK" baseline="0" dirty="0" smtClean="0"/>
              <a:t> </a:t>
            </a:r>
            <a:r>
              <a:rPr lang="da-DK" baseline="0" dirty="0" err="1" smtClean="0"/>
              <a:t>through</a:t>
            </a:r>
            <a:r>
              <a:rPr lang="da-DK" baseline="0" dirty="0" smtClean="0"/>
              <a:t> </a:t>
            </a:r>
            <a:r>
              <a:rPr lang="da-DK" baseline="0" dirty="0" err="1" smtClean="0"/>
              <a:t>conservation</a:t>
            </a:r>
            <a:r>
              <a:rPr lang="da-DK" baseline="0" dirty="0" smtClean="0"/>
              <a:t> of </a:t>
            </a:r>
            <a:r>
              <a:rPr lang="da-DK" baseline="0" dirty="0" err="1" smtClean="0"/>
              <a:t>angular</a:t>
            </a:r>
            <a:r>
              <a:rPr lang="da-DK" baseline="0" dirty="0" smtClean="0"/>
              <a:t> momentum and </a:t>
            </a:r>
            <a:r>
              <a:rPr lang="da-DK" baseline="0" dirty="0" err="1" smtClean="0"/>
              <a:t>parity</a:t>
            </a:r>
            <a:r>
              <a:rPr lang="da-DK" baseline="0" dirty="0" smtClean="0"/>
              <a:t>.</a:t>
            </a:r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644DC5-314F-41B3-9995-501A8CEA59D1}" type="slidenum">
              <a:rPr lang="da-DK" smtClean="0"/>
              <a:pPr/>
              <a:t>10</a:t>
            </a:fld>
            <a:endParaRPr lang="da-DK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da-DK" dirty="0" smtClean="0"/>
              <a:t>The </a:t>
            </a:r>
            <a:r>
              <a:rPr lang="da-DK" dirty="0" err="1" smtClean="0"/>
              <a:t>probability’s</a:t>
            </a:r>
            <a:r>
              <a:rPr lang="da-DK" dirty="0" smtClean="0"/>
              <a:t> </a:t>
            </a:r>
            <a:r>
              <a:rPr lang="da-DK" dirty="0" err="1" smtClean="0"/>
              <a:t>dependence</a:t>
            </a:r>
            <a:r>
              <a:rPr lang="da-DK" dirty="0" smtClean="0"/>
              <a:t> </a:t>
            </a:r>
            <a:r>
              <a:rPr lang="da-DK" dirty="0" err="1" smtClean="0"/>
              <a:t>on</a:t>
            </a:r>
            <a:r>
              <a:rPr lang="da-DK" baseline="0" dirty="0" smtClean="0"/>
              <a:t> the </a:t>
            </a:r>
            <a:r>
              <a:rPr lang="da-DK" baseline="0" dirty="0" err="1" smtClean="0"/>
              <a:t>energy</a:t>
            </a:r>
            <a:r>
              <a:rPr lang="da-DK" baseline="0" dirty="0" smtClean="0"/>
              <a:t> and </a:t>
            </a:r>
            <a:r>
              <a:rPr lang="da-DK" baseline="0" dirty="0" err="1" smtClean="0"/>
              <a:t>directions</a:t>
            </a:r>
            <a:r>
              <a:rPr lang="da-DK" baseline="0" dirty="0" smtClean="0"/>
              <a:t> of the </a:t>
            </a:r>
            <a:r>
              <a:rPr lang="da-DK" baseline="0" dirty="0" err="1" smtClean="0"/>
              <a:t>alpha</a:t>
            </a:r>
            <a:r>
              <a:rPr lang="da-DK" baseline="0" dirty="0" smtClean="0"/>
              <a:t> </a:t>
            </a:r>
            <a:r>
              <a:rPr lang="da-DK" baseline="0" dirty="0" err="1" smtClean="0"/>
              <a:t>particles</a:t>
            </a:r>
            <a:r>
              <a:rPr lang="da-DK" baseline="0" dirty="0" smtClean="0"/>
              <a:t>.</a:t>
            </a:r>
          </a:p>
          <a:p>
            <a:r>
              <a:rPr lang="da-DK" baseline="0" dirty="0" err="1" smtClean="0"/>
              <a:t>Phase</a:t>
            </a:r>
            <a:r>
              <a:rPr lang="da-DK" baseline="0" dirty="0" smtClean="0"/>
              <a:t> factor</a:t>
            </a:r>
          </a:p>
          <a:p>
            <a:endParaRPr lang="da-DK" baseline="0" dirty="0" smtClean="0"/>
          </a:p>
          <a:p>
            <a:r>
              <a:rPr lang="da-DK" baseline="0" dirty="0" err="1" smtClean="0"/>
              <a:t>We</a:t>
            </a:r>
            <a:r>
              <a:rPr lang="da-DK" baseline="0" dirty="0" smtClean="0"/>
              <a:t> </a:t>
            </a:r>
            <a:r>
              <a:rPr lang="da-DK" baseline="0" dirty="0" err="1" smtClean="0"/>
              <a:t>will</a:t>
            </a:r>
            <a:r>
              <a:rPr lang="da-DK" baseline="0" dirty="0" smtClean="0"/>
              <a:t> </a:t>
            </a:r>
            <a:r>
              <a:rPr lang="da-DK" baseline="0" dirty="0" err="1" smtClean="0"/>
              <a:t>choose</a:t>
            </a:r>
            <a:r>
              <a:rPr lang="da-DK" baseline="0" dirty="0" smtClean="0"/>
              <a:t> </a:t>
            </a:r>
            <a:r>
              <a:rPr lang="da-DK" baseline="0" dirty="0" err="1" smtClean="0"/>
              <a:t>which</a:t>
            </a:r>
            <a:r>
              <a:rPr lang="da-DK" baseline="0" dirty="0" smtClean="0"/>
              <a:t> </a:t>
            </a:r>
            <a:r>
              <a:rPr lang="da-DK" baseline="0" dirty="0" err="1" smtClean="0"/>
              <a:t>values</a:t>
            </a:r>
            <a:r>
              <a:rPr lang="da-DK" baseline="0" dirty="0" smtClean="0"/>
              <a:t> the </a:t>
            </a:r>
            <a:r>
              <a:rPr lang="da-DK" baseline="0" dirty="0" err="1" smtClean="0"/>
              <a:t>numbers</a:t>
            </a:r>
            <a:r>
              <a:rPr lang="da-DK" baseline="0" dirty="0" smtClean="0"/>
              <a:t> run over.</a:t>
            </a:r>
            <a:endParaRPr lang="da-DK" dirty="0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644DC5-314F-41B3-9995-501A8CEA59D1}" type="slidenum">
              <a:rPr lang="da-DK" smtClean="0"/>
              <a:pPr/>
              <a:t>11</a:t>
            </a:fld>
            <a:endParaRPr lang="da-DK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a-DK" smtClean="0"/>
              <a:t>Klik for at redigere titeltypografi i masteren</a:t>
            </a:r>
            <a:endParaRPr lang="da-DK"/>
          </a:p>
        </p:txBody>
      </p:sp>
      <p:sp>
        <p:nvSpPr>
          <p:cNvPr id="3" name="U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a-DK" smtClean="0"/>
              <a:t>Klik for at redigere undertiteltypografien i masteren</a:t>
            </a:r>
            <a:endParaRPr lang="da-DK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79C005-F341-49D1-9FF8-F98178D00C1A}" type="datetimeFigureOut">
              <a:rPr lang="da-DK" smtClean="0"/>
              <a:pPr/>
              <a:t>09-06-2016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BFB7F5-79E6-4B2A-A4F3-02B37286C616}" type="slidenum">
              <a:rPr lang="da-DK" smtClean="0"/>
              <a:pPr/>
              <a:t>‹nr.›</a:t>
            </a:fld>
            <a:endParaRPr lang="da-DK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og lodr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titeltypografi i masteren</a:t>
            </a:r>
            <a:endParaRPr lang="da-DK"/>
          </a:p>
        </p:txBody>
      </p:sp>
      <p:sp>
        <p:nvSpPr>
          <p:cNvPr id="3" name="Pladsholder til lodret tite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a-DK" smtClean="0"/>
              <a:t>Klik for at redigere typografi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79C005-F341-49D1-9FF8-F98178D00C1A}" type="datetimeFigureOut">
              <a:rPr lang="da-DK" smtClean="0"/>
              <a:pPr/>
              <a:t>09-06-2016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BFB7F5-79E6-4B2A-A4F3-02B37286C616}" type="slidenum">
              <a:rPr lang="da-DK" smtClean="0"/>
              <a:pPr/>
              <a:t>‹nr.›</a:t>
            </a:fld>
            <a:endParaRPr lang="da-DK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et 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et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a-DK" smtClean="0"/>
              <a:t>Klik for at redigere titeltypografi i masteren</a:t>
            </a:r>
            <a:endParaRPr lang="da-DK"/>
          </a:p>
        </p:txBody>
      </p:sp>
      <p:sp>
        <p:nvSpPr>
          <p:cNvPr id="3" name="Pladsholder til lodret tite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a-DK" smtClean="0"/>
              <a:t>Klik for at redigere typografi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79C005-F341-49D1-9FF8-F98178D00C1A}" type="datetimeFigureOut">
              <a:rPr lang="da-DK" smtClean="0"/>
              <a:pPr/>
              <a:t>09-06-2016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BFB7F5-79E6-4B2A-A4F3-02B37286C616}" type="slidenum">
              <a:rPr lang="da-DK" smtClean="0"/>
              <a:pPr/>
              <a:t>‹nr.›</a:t>
            </a:fld>
            <a:endParaRPr lang="da-DK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titeltypografi i masteren</a:t>
            </a:r>
            <a:endParaRPr lang="da-DK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a-DK" smtClean="0"/>
              <a:t>Klik for at redigere typografi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79C005-F341-49D1-9FF8-F98178D00C1A}" type="datetimeFigureOut">
              <a:rPr lang="da-DK" smtClean="0"/>
              <a:pPr/>
              <a:t>09-06-2016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BFB7F5-79E6-4B2A-A4F3-02B37286C616}" type="slidenum">
              <a:rPr lang="da-DK" smtClean="0"/>
              <a:pPr/>
              <a:t>‹nr.›</a:t>
            </a:fld>
            <a:endParaRPr lang="da-DK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fsnit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a-DK" smtClean="0"/>
              <a:t>Klik for at redigere titeltypografi i masteren</a:t>
            </a:r>
            <a:endParaRPr lang="da-DK"/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a-DK" smtClean="0"/>
              <a:t>Klik for at redigere typografi i masteren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79C005-F341-49D1-9FF8-F98178D00C1A}" type="datetimeFigureOut">
              <a:rPr lang="da-DK" smtClean="0"/>
              <a:pPr/>
              <a:t>09-06-2016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BFB7F5-79E6-4B2A-A4F3-02B37286C616}" type="slidenum">
              <a:rPr lang="da-DK" smtClean="0"/>
              <a:pPr/>
              <a:t>‹nr.›</a:t>
            </a:fld>
            <a:endParaRPr lang="da-DK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titeltypografi i masteren</a:t>
            </a:r>
            <a:endParaRPr lang="da-DK"/>
          </a:p>
        </p:txBody>
      </p:sp>
      <p:sp>
        <p:nvSpPr>
          <p:cNvPr id="3" name="Pladsholder til indhol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 smtClean="0"/>
              <a:t>Klik for at redigere typografi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 smtClean="0"/>
              <a:t>Klik for at redigere typografi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79C005-F341-49D1-9FF8-F98178D00C1A}" type="datetimeFigureOut">
              <a:rPr lang="da-DK" smtClean="0"/>
              <a:pPr/>
              <a:t>09-06-2016</a:t>
            </a:fld>
            <a:endParaRPr lang="da-DK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dias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BFB7F5-79E6-4B2A-A4F3-02B37286C616}" type="slidenum">
              <a:rPr lang="da-DK" smtClean="0"/>
              <a:pPr/>
              <a:t>‹nr.›</a:t>
            </a:fld>
            <a:endParaRPr lang="da-DK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a-DK" smtClean="0"/>
              <a:t>Klik for at redigere titeltypografi i masteren</a:t>
            </a:r>
            <a:endParaRPr lang="da-DK"/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 smtClean="0"/>
              <a:t>Klik for at redigere typografi i masteren</a:t>
            </a:r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a-DK" smtClean="0"/>
              <a:t>Klik for at redigere typografi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5" name="Pladsholder til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 smtClean="0"/>
              <a:t>Klik for at redigere typografi i masteren</a:t>
            </a:r>
          </a:p>
        </p:txBody>
      </p:sp>
      <p:sp>
        <p:nvSpPr>
          <p:cNvPr id="6" name="Pladsholder til indhol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a-DK" smtClean="0"/>
              <a:t>Klik for at redigere typografi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7" name="Pladsholder til dato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79C005-F341-49D1-9FF8-F98178D00C1A}" type="datetimeFigureOut">
              <a:rPr lang="da-DK" smtClean="0"/>
              <a:pPr/>
              <a:t>09-06-2016</a:t>
            </a:fld>
            <a:endParaRPr lang="da-DK"/>
          </a:p>
        </p:txBody>
      </p:sp>
      <p:sp>
        <p:nvSpPr>
          <p:cNvPr id="8" name="Pladsholder til sidefod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9" name="Pladsholder til dias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BFB7F5-79E6-4B2A-A4F3-02B37286C616}" type="slidenum">
              <a:rPr lang="da-DK" smtClean="0"/>
              <a:pPr/>
              <a:t>‹nr.›</a:t>
            </a:fld>
            <a:endParaRPr lang="da-DK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titeltypografi i masteren</a:t>
            </a:r>
            <a:endParaRPr lang="da-DK"/>
          </a:p>
        </p:txBody>
      </p:sp>
      <p:sp>
        <p:nvSpPr>
          <p:cNvPr id="3" name="Pladsholder til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79C005-F341-49D1-9FF8-F98178D00C1A}" type="datetimeFigureOut">
              <a:rPr lang="da-DK" smtClean="0"/>
              <a:pPr/>
              <a:t>09-06-2016</a:t>
            </a:fld>
            <a:endParaRPr lang="da-DK"/>
          </a:p>
        </p:txBody>
      </p:sp>
      <p:sp>
        <p:nvSpPr>
          <p:cNvPr id="4" name="Pladsholder til sidefod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5" name="Pladsholder til dias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BFB7F5-79E6-4B2A-A4F3-02B37286C616}" type="slidenum">
              <a:rPr lang="da-DK" smtClean="0"/>
              <a:pPr/>
              <a:t>‹nr.›</a:t>
            </a:fld>
            <a:endParaRPr lang="da-DK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ato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79C005-F341-49D1-9FF8-F98178D00C1A}" type="datetimeFigureOut">
              <a:rPr lang="da-DK" smtClean="0"/>
              <a:pPr/>
              <a:t>09-06-2016</a:t>
            </a:fld>
            <a:endParaRPr lang="da-DK"/>
          </a:p>
        </p:txBody>
      </p:sp>
      <p:sp>
        <p:nvSpPr>
          <p:cNvPr id="3" name="Pladsholder til sidefod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BFB7F5-79E6-4B2A-A4F3-02B37286C616}" type="slidenum">
              <a:rPr lang="da-DK" smtClean="0"/>
              <a:pPr/>
              <a:t>‹nr.›</a:t>
            </a:fld>
            <a:endParaRPr lang="da-DK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a-DK" smtClean="0"/>
              <a:t>Klik for at redigere titeltypografi i masteren</a:t>
            </a:r>
            <a:endParaRPr lang="da-DK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a-DK" smtClean="0"/>
              <a:t>Klik for at redigere typografi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 smtClean="0"/>
              <a:t>Klik for at redigere typografi i masteren</a:t>
            </a:r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79C005-F341-49D1-9FF8-F98178D00C1A}" type="datetimeFigureOut">
              <a:rPr lang="da-DK" smtClean="0"/>
              <a:pPr/>
              <a:t>09-06-2016</a:t>
            </a:fld>
            <a:endParaRPr lang="da-DK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dias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BFB7F5-79E6-4B2A-A4F3-02B37286C616}" type="slidenum">
              <a:rPr lang="da-DK" smtClean="0"/>
              <a:pPr/>
              <a:t>‹nr.›</a:t>
            </a:fld>
            <a:endParaRPr lang="da-DK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a-DK" smtClean="0"/>
              <a:t>Klik for at redigere titeltypografi i masteren</a:t>
            </a:r>
            <a:endParaRPr lang="da-DK"/>
          </a:p>
        </p:txBody>
      </p:sp>
      <p:sp>
        <p:nvSpPr>
          <p:cNvPr id="3" name="Pladsholder til billed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a-DK"/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 smtClean="0"/>
              <a:t>Klik for at redigere typografi i masteren</a:t>
            </a:r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79C005-F341-49D1-9FF8-F98178D00C1A}" type="datetimeFigureOut">
              <a:rPr lang="da-DK" smtClean="0"/>
              <a:pPr/>
              <a:t>09-06-2016</a:t>
            </a:fld>
            <a:endParaRPr lang="da-DK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dias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BFB7F5-79E6-4B2A-A4F3-02B37286C616}" type="slidenum">
              <a:rPr lang="da-DK" smtClean="0"/>
              <a:pPr/>
              <a:t>‹nr.›</a:t>
            </a:fld>
            <a:endParaRPr lang="da-DK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a-DK" smtClean="0"/>
              <a:t>Klik for at redigere titeltypografi i masteren</a:t>
            </a:r>
            <a:endParaRPr lang="da-DK"/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a-DK" smtClean="0"/>
              <a:t>Klik for at redigere typografi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79C005-F341-49D1-9FF8-F98178D00C1A}" type="datetimeFigureOut">
              <a:rPr lang="da-DK" smtClean="0"/>
              <a:pPr/>
              <a:t>09-06-2016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BFB7F5-79E6-4B2A-A4F3-02B37286C616}" type="slidenum">
              <a:rPr lang="da-DK" smtClean="0"/>
              <a:pPr/>
              <a:t>‹nr.›</a:t>
            </a:fld>
            <a:endParaRPr lang="da-DK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7" Type="http://schemas.openxmlformats.org/officeDocument/2006/relationships/image" Target="../media/image4.pn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oleObject" Target="../embeddings/oleObject1.bin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6" Type="http://schemas.openxmlformats.org/officeDocument/2006/relationships/oleObject" Target="../embeddings/oleObject17.bin"/><Relationship Id="rId5" Type="http://schemas.openxmlformats.org/officeDocument/2006/relationships/oleObject" Target="../embeddings/oleObject16.bin"/><Relationship Id="rId4" Type="http://schemas.openxmlformats.org/officeDocument/2006/relationships/oleObject" Target="../embeddings/oleObject15.bin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6" Type="http://schemas.openxmlformats.org/officeDocument/2006/relationships/oleObject" Target="../embeddings/oleObject20.bin"/><Relationship Id="rId5" Type="http://schemas.openxmlformats.org/officeDocument/2006/relationships/oleObject" Target="../embeddings/oleObject19.bin"/><Relationship Id="rId4" Type="http://schemas.openxmlformats.org/officeDocument/2006/relationships/oleObject" Target="../embeddings/oleObject18.bin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6" Type="http://schemas.openxmlformats.org/officeDocument/2006/relationships/oleObject" Target="../embeddings/oleObject22.bin"/><Relationship Id="rId5" Type="http://schemas.openxmlformats.org/officeDocument/2006/relationships/oleObject" Target="../embeddings/oleObject21.bin"/><Relationship Id="rId4" Type="http://schemas.openxmlformats.org/officeDocument/2006/relationships/image" Target="../media/image3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Relationship Id="rId6" Type="http://schemas.openxmlformats.org/officeDocument/2006/relationships/oleObject" Target="../embeddings/oleObject24.bin"/><Relationship Id="rId5" Type="http://schemas.openxmlformats.org/officeDocument/2006/relationships/oleObject" Target="../embeddings/oleObject23.bin"/><Relationship Id="rId4" Type="http://schemas.openxmlformats.org/officeDocument/2006/relationships/image" Target="../media/image3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0.vml"/><Relationship Id="rId5" Type="http://schemas.openxmlformats.org/officeDocument/2006/relationships/oleObject" Target="../embeddings/oleObject25.bin"/><Relationship Id="rId4" Type="http://schemas.openxmlformats.org/officeDocument/2006/relationships/image" Target="../media/image39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1.vml"/><Relationship Id="rId5" Type="http://schemas.openxmlformats.org/officeDocument/2006/relationships/oleObject" Target="../embeddings/oleObject26.bin"/><Relationship Id="rId4" Type="http://schemas.openxmlformats.org/officeDocument/2006/relationships/image" Target="../media/image41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2.vml"/><Relationship Id="rId5" Type="http://schemas.openxmlformats.org/officeDocument/2006/relationships/oleObject" Target="../embeddings/oleObject27.bin"/><Relationship Id="rId4" Type="http://schemas.openxmlformats.org/officeDocument/2006/relationships/image" Target="../media/image4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3.vml"/><Relationship Id="rId5" Type="http://schemas.openxmlformats.org/officeDocument/2006/relationships/oleObject" Target="../embeddings/oleObject28.bin"/><Relationship Id="rId4" Type="http://schemas.openxmlformats.org/officeDocument/2006/relationships/image" Target="../media/image45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9.bin"/><Relationship Id="rId3" Type="http://schemas.openxmlformats.org/officeDocument/2006/relationships/notesSlide" Target="../notesSlides/notesSlide11.xml"/><Relationship Id="rId7" Type="http://schemas.openxmlformats.org/officeDocument/2006/relationships/image" Target="../media/image52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4.vml"/><Relationship Id="rId6" Type="http://schemas.openxmlformats.org/officeDocument/2006/relationships/image" Target="../media/image51.png"/><Relationship Id="rId11" Type="http://schemas.openxmlformats.org/officeDocument/2006/relationships/oleObject" Target="../embeddings/oleObject32.bin"/><Relationship Id="rId5" Type="http://schemas.openxmlformats.org/officeDocument/2006/relationships/image" Target="../media/image50.png"/><Relationship Id="rId10" Type="http://schemas.openxmlformats.org/officeDocument/2006/relationships/oleObject" Target="../embeddings/oleObject31.bin"/><Relationship Id="rId4" Type="http://schemas.openxmlformats.org/officeDocument/2006/relationships/image" Target="../media/image45.png"/><Relationship Id="rId9" Type="http://schemas.openxmlformats.org/officeDocument/2006/relationships/oleObject" Target="../embeddings/oleObject30.bin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4.bin"/><Relationship Id="rId3" Type="http://schemas.openxmlformats.org/officeDocument/2006/relationships/image" Target="../media/image57.png"/><Relationship Id="rId7" Type="http://schemas.openxmlformats.org/officeDocument/2006/relationships/oleObject" Target="../embeddings/oleObject3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5.vml"/><Relationship Id="rId6" Type="http://schemas.openxmlformats.org/officeDocument/2006/relationships/image" Target="../media/image60.png"/><Relationship Id="rId5" Type="http://schemas.openxmlformats.org/officeDocument/2006/relationships/image" Target="../media/image59.png"/><Relationship Id="rId10" Type="http://schemas.openxmlformats.org/officeDocument/2006/relationships/oleObject" Target="../embeddings/oleObject36.bin"/><Relationship Id="rId4" Type="http://schemas.openxmlformats.org/officeDocument/2006/relationships/image" Target="../media/image58.png"/><Relationship Id="rId9" Type="http://schemas.openxmlformats.org/officeDocument/2006/relationships/oleObject" Target="../embeddings/oleObject35.bin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6.vml"/><Relationship Id="rId6" Type="http://schemas.openxmlformats.org/officeDocument/2006/relationships/oleObject" Target="../embeddings/oleObject38.bin"/><Relationship Id="rId5" Type="http://schemas.openxmlformats.org/officeDocument/2006/relationships/oleObject" Target="../embeddings/oleObject37.bin"/><Relationship Id="rId4" Type="http://schemas.openxmlformats.org/officeDocument/2006/relationships/image" Target="../media/image64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7" Type="http://schemas.openxmlformats.org/officeDocument/2006/relationships/image" Target="../media/image16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7.vml"/><Relationship Id="rId6" Type="http://schemas.openxmlformats.org/officeDocument/2006/relationships/oleObject" Target="../embeddings/oleObject40.bin"/><Relationship Id="rId5" Type="http://schemas.openxmlformats.org/officeDocument/2006/relationships/oleObject" Target="../embeddings/oleObject39.bin"/><Relationship Id="rId4" Type="http://schemas.openxmlformats.org/officeDocument/2006/relationships/image" Target="../media/image66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6.bin"/><Relationship Id="rId3" Type="http://schemas.openxmlformats.org/officeDocument/2006/relationships/notesSlide" Target="../notesSlides/notesSlide3.xml"/><Relationship Id="rId7" Type="http://schemas.openxmlformats.org/officeDocument/2006/relationships/oleObject" Target="../embeddings/oleObject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4.bin"/><Relationship Id="rId5" Type="http://schemas.openxmlformats.org/officeDocument/2006/relationships/oleObject" Target="../embeddings/oleObject3.bin"/><Relationship Id="rId4" Type="http://schemas.openxmlformats.org/officeDocument/2006/relationships/oleObject" Target="../embeddings/oleObject2.bin"/><Relationship Id="rId9" Type="http://schemas.openxmlformats.org/officeDocument/2006/relationships/oleObject" Target="../embeddings/oleObject7.bin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4" Type="http://schemas.openxmlformats.org/officeDocument/2006/relationships/oleObject" Target="../embeddings/oleObject8.bin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5" Type="http://schemas.openxmlformats.org/officeDocument/2006/relationships/oleObject" Target="../embeddings/oleObject10.bin"/><Relationship Id="rId4" Type="http://schemas.openxmlformats.org/officeDocument/2006/relationships/oleObject" Target="../embeddings/oleObject9.bin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7" Type="http://schemas.openxmlformats.org/officeDocument/2006/relationships/oleObject" Target="../embeddings/oleObject1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6" Type="http://schemas.openxmlformats.org/officeDocument/2006/relationships/oleObject" Target="../embeddings/oleObject13.bin"/><Relationship Id="rId5" Type="http://schemas.openxmlformats.org/officeDocument/2006/relationships/oleObject" Target="../embeddings/oleObject12.bin"/><Relationship Id="rId4" Type="http://schemas.openxmlformats.org/officeDocument/2006/relationships/oleObject" Target="../embeddings/oleObject11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1"/>
          <p:cNvSpPr txBox="1">
            <a:spLocks/>
          </p:cNvSpPr>
          <p:nvPr/>
        </p:nvSpPr>
        <p:spPr>
          <a:xfrm>
            <a:off x="685800" y="548680"/>
            <a:ext cx="7772400" cy="1470025"/>
          </a:xfrm>
          <a:prstGeom prst="rect">
            <a:avLst/>
          </a:prstGeom>
          <a:ln w="25400">
            <a:solidFill>
              <a:schemeClr val="tx1"/>
            </a:solidFill>
          </a:ln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a-DK" sz="4400" dirty="0" smtClean="0">
                <a:latin typeface="Garamond" pitchFamily="18" charset="0"/>
                <a:ea typeface="+mj-ea"/>
                <a:cs typeface="+mj-cs"/>
              </a:rPr>
              <a:t>Simulation of       </a:t>
            </a:r>
            <a:r>
              <a:rPr lang="da-DK" sz="4400" dirty="0" err="1" smtClean="0">
                <a:latin typeface="Garamond" pitchFamily="18" charset="0"/>
                <a:ea typeface="+mj-ea"/>
                <a:cs typeface="+mj-cs"/>
              </a:rPr>
              <a:t>breakup</a:t>
            </a:r>
            <a:r>
              <a:rPr lang="da-DK" sz="4400" dirty="0" smtClean="0">
                <a:latin typeface="Garamond" pitchFamily="18" charset="0"/>
                <a:ea typeface="+mj-ea"/>
                <a:cs typeface="+mj-cs"/>
              </a:rPr>
              <a:t> </a:t>
            </a:r>
            <a:r>
              <a:rPr lang="da-DK" sz="4400" dirty="0" err="1" smtClean="0">
                <a:latin typeface="Garamond" pitchFamily="18" charset="0"/>
                <a:ea typeface="+mj-ea"/>
                <a:cs typeface="+mj-cs"/>
              </a:rPr>
              <a:t>into</a:t>
            </a:r>
            <a:r>
              <a:rPr lang="da-DK" sz="4400" dirty="0" smtClean="0">
                <a:latin typeface="Garamond" pitchFamily="18" charset="0"/>
                <a:ea typeface="+mj-ea"/>
                <a:cs typeface="+mj-cs"/>
              </a:rPr>
              <a:t> </a:t>
            </a:r>
            <a:r>
              <a:rPr lang="da-DK" sz="4400" dirty="0" err="1" smtClean="0">
                <a:latin typeface="Garamond" pitchFamily="18" charset="0"/>
                <a:ea typeface="+mj-ea"/>
                <a:cs typeface="+mj-cs"/>
              </a:rPr>
              <a:t>three</a:t>
            </a:r>
            <a:r>
              <a:rPr lang="da-DK" sz="4400" dirty="0" smtClean="0">
                <a:latin typeface="Garamond" pitchFamily="18" charset="0"/>
                <a:ea typeface="+mj-ea"/>
                <a:cs typeface="+mj-cs"/>
              </a:rPr>
              <a:t> </a:t>
            </a:r>
            <a:r>
              <a:rPr lang="el-GR" sz="4400" dirty="0" smtClean="0">
                <a:latin typeface="Garamond" pitchFamily="18" charset="0"/>
                <a:ea typeface="+mj-ea"/>
                <a:cs typeface="+mj-cs"/>
              </a:rPr>
              <a:t>α</a:t>
            </a:r>
            <a:r>
              <a:rPr lang="da-DK" sz="4400" dirty="0">
                <a:latin typeface="Garamond" pitchFamily="18" charset="0"/>
                <a:ea typeface="+mj-ea"/>
                <a:cs typeface="+mj-cs"/>
              </a:rPr>
              <a:t> </a:t>
            </a:r>
            <a:r>
              <a:rPr lang="da-DK" sz="4400" dirty="0" err="1" smtClean="0">
                <a:latin typeface="Garamond" pitchFamily="18" charset="0"/>
                <a:ea typeface="+mj-ea"/>
                <a:cs typeface="+mj-cs"/>
              </a:rPr>
              <a:t>particles</a:t>
            </a:r>
            <a:endParaRPr kumimoji="0" lang="da-DK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Garamond" pitchFamily="18" charset="0"/>
              <a:ea typeface="+mj-ea"/>
              <a:cs typeface="+mj-cs"/>
            </a:endParaRPr>
          </a:p>
        </p:txBody>
      </p:sp>
      <p:graphicFrame>
        <p:nvGraphicFramePr>
          <p:cNvPr id="6" name="Objekt 5"/>
          <p:cNvGraphicFramePr>
            <a:graphicFrameLocks noChangeAspect="1"/>
          </p:cNvGraphicFramePr>
          <p:nvPr/>
        </p:nvGraphicFramePr>
        <p:xfrm>
          <a:off x="4283968" y="620688"/>
          <a:ext cx="792088" cy="667022"/>
        </p:xfrm>
        <a:graphic>
          <a:graphicData uri="http://schemas.openxmlformats.org/presentationml/2006/ole">
            <p:oleObj spid="_x0000_s1026" name="Ligning" r:id="rId4" imgW="241200" imgH="203040" progId="Equation.3">
              <p:embed/>
            </p:oleObj>
          </a:graphicData>
        </a:graphic>
      </p:graphicFrame>
      <p:pic>
        <p:nvPicPr>
          <p:cNvPr id="5" name="Billede 4" descr="Sim_s1L1.png"/>
          <p:cNvPicPr>
            <a:picLocks noChangeAspect="1"/>
          </p:cNvPicPr>
          <p:nvPr/>
        </p:nvPicPr>
        <p:blipFill>
          <a:blip r:embed="rId5" cstate="print"/>
          <a:srcRect r="4139" b="989"/>
          <a:stretch>
            <a:fillRect/>
          </a:stretch>
        </p:blipFill>
        <p:spPr>
          <a:xfrm>
            <a:off x="9756576" y="3140968"/>
            <a:ext cx="4229017" cy="3276000"/>
          </a:xfrm>
          <a:prstGeom prst="rect">
            <a:avLst/>
          </a:prstGeom>
        </p:spPr>
      </p:pic>
      <p:pic>
        <p:nvPicPr>
          <p:cNvPr id="7" name="Billede 6" descr="Data524.png"/>
          <p:cNvPicPr>
            <a:picLocks noChangeAspect="1"/>
          </p:cNvPicPr>
          <p:nvPr/>
        </p:nvPicPr>
        <p:blipFill>
          <a:blip r:embed="rId6" cstate="print"/>
          <a:srcRect r="3366"/>
          <a:stretch>
            <a:fillRect/>
          </a:stretch>
        </p:blipFill>
        <p:spPr>
          <a:xfrm>
            <a:off x="3923928" y="2780928"/>
            <a:ext cx="4917295" cy="3816424"/>
          </a:xfrm>
          <a:prstGeom prst="rect">
            <a:avLst/>
          </a:prstGeom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67544" y="2564904"/>
            <a:ext cx="2952328" cy="33994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err="1" smtClean="0">
                <a:latin typeface="Century" pitchFamily="18" charset="0"/>
              </a:rPr>
              <a:t>Schäfer</a:t>
            </a:r>
            <a:endParaRPr lang="da-DK" dirty="0">
              <a:latin typeface="Century" pitchFamily="18" charset="0"/>
            </a:endParaRPr>
          </a:p>
        </p:txBody>
      </p:sp>
      <p:sp>
        <p:nvSpPr>
          <p:cNvPr id="5" name="Pladsholder til indhold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1"/>
            <a:r>
              <a:rPr lang="da-DK" dirty="0" smtClean="0"/>
              <a:t>Quantum </a:t>
            </a:r>
            <a:r>
              <a:rPr lang="da-DK" dirty="0" err="1" smtClean="0"/>
              <a:t>numbers</a:t>
            </a:r>
            <a:r>
              <a:rPr lang="da-DK" dirty="0" smtClean="0"/>
              <a:t>:</a:t>
            </a:r>
          </a:p>
        </p:txBody>
      </p:sp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2838" y="2708900"/>
            <a:ext cx="7878325" cy="3325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err="1" smtClean="0">
                <a:latin typeface="Century" pitchFamily="18" charset="0"/>
              </a:rPr>
              <a:t>Schäfer</a:t>
            </a:r>
            <a:endParaRPr lang="da-DK" dirty="0">
              <a:latin typeface="Century" pitchFamily="18" charset="0"/>
            </a:endParaRPr>
          </a:p>
        </p:txBody>
      </p:sp>
      <p:graphicFrame>
        <p:nvGraphicFramePr>
          <p:cNvPr id="5" name="Objekt 4"/>
          <p:cNvGraphicFramePr>
            <a:graphicFrameLocks noChangeAspect="1"/>
          </p:cNvGraphicFramePr>
          <p:nvPr/>
        </p:nvGraphicFramePr>
        <p:xfrm>
          <a:off x="531895" y="4942136"/>
          <a:ext cx="8047038" cy="719138"/>
        </p:xfrm>
        <a:graphic>
          <a:graphicData uri="http://schemas.openxmlformats.org/presentationml/2006/ole">
            <p:oleObj spid="_x0000_s19459" name="Ligning" r:id="rId4" imgW="3974760" imgH="355320" progId="Equation.3">
              <p:embed/>
            </p:oleObj>
          </a:graphicData>
        </a:graphic>
      </p:graphicFrame>
      <p:graphicFrame>
        <p:nvGraphicFramePr>
          <p:cNvPr id="4" name="Objekt 3"/>
          <p:cNvGraphicFramePr>
            <a:graphicFrameLocks noChangeAspect="1"/>
          </p:cNvGraphicFramePr>
          <p:nvPr/>
        </p:nvGraphicFramePr>
        <p:xfrm>
          <a:off x="122934" y="2610960"/>
          <a:ext cx="8898133" cy="1081840"/>
        </p:xfrm>
        <a:graphic>
          <a:graphicData uri="http://schemas.openxmlformats.org/presentationml/2006/ole">
            <p:oleObj spid="_x0000_s19458" name="Ligning" r:id="rId5" imgW="4178160" imgH="507960" progId="Equation.3">
              <p:embed/>
            </p:oleObj>
          </a:graphicData>
        </a:graphic>
      </p:graphicFrame>
      <p:graphicFrame>
        <p:nvGraphicFramePr>
          <p:cNvPr id="6" name="Objekt 5"/>
          <p:cNvGraphicFramePr>
            <a:graphicFrameLocks noChangeAspect="1"/>
          </p:cNvGraphicFramePr>
          <p:nvPr/>
        </p:nvGraphicFramePr>
        <p:xfrm>
          <a:off x="4789487" y="5521824"/>
          <a:ext cx="3695700" cy="539750"/>
        </p:xfrm>
        <a:graphic>
          <a:graphicData uri="http://schemas.openxmlformats.org/presentationml/2006/ole">
            <p:oleObj spid="_x0000_s19460" name="Ligning" r:id="rId6" imgW="1650960" imgH="241200" progId="Equation.3">
              <p:embed/>
            </p:oleObj>
          </a:graphicData>
        </a:graphic>
      </p:graphicFrame>
      <p:sp>
        <p:nvSpPr>
          <p:cNvPr id="7" name="Pladsholder til indhold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>
              <a:buNone/>
            </a:pPr>
            <a:r>
              <a:rPr lang="da-DK" dirty="0" err="1" smtClean="0"/>
              <a:t>Shcäfer’s</a:t>
            </a:r>
            <a:r>
              <a:rPr lang="da-DK" dirty="0" smtClean="0"/>
              <a:t> </a:t>
            </a:r>
            <a:r>
              <a:rPr lang="da-DK" dirty="0" err="1" smtClean="0"/>
              <a:t>equation</a:t>
            </a:r>
            <a:r>
              <a:rPr lang="da-DK" dirty="0" smtClean="0"/>
              <a:t>:</a:t>
            </a:r>
          </a:p>
          <a:p>
            <a:pPr>
              <a:buNone/>
            </a:pPr>
            <a:endParaRPr lang="da-DK" dirty="0" smtClean="0"/>
          </a:p>
          <a:p>
            <a:pPr>
              <a:buNone/>
            </a:pPr>
            <a:endParaRPr lang="da-DK" dirty="0" smtClean="0"/>
          </a:p>
          <a:p>
            <a:pPr>
              <a:buNone/>
            </a:pPr>
            <a:endParaRPr lang="da-DK" dirty="0" smtClean="0"/>
          </a:p>
          <a:p>
            <a:pPr>
              <a:buNone/>
            </a:pPr>
            <a:endParaRPr lang="da-DK" dirty="0" smtClean="0"/>
          </a:p>
          <a:p>
            <a:pPr>
              <a:buNone/>
            </a:pPr>
            <a:endParaRPr lang="da-DK" dirty="0"/>
          </a:p>
        </p:txBody>
      </p:sp>
      <p:sp>
        <p:nvSpPr>
          <p:cNvPr id="8" name="Pladsholder til indhold 2"/>
          <p:cNvSpPr txBox="1">
            <a:spLocks/>
          </p:cNvSpPr>
          <p:nvPr/>
        </p:nvSpPr>
        <p:spPr>
          <a:xfrm>
            <a:off x="385010" y="2987843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da-DK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da-DK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da-DK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where</a:t>
            </a:r>
            <a:endParaRPr kumimoji="0" lang="da-DK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err="1" smtClean="0">
                <a:latin typeface="Century" pitchFamily="18" charset="0"/>
              </a:rPr>
              <a:t>First</a:t>
            </a:r>
            <a:r>
              <a:rPr lang="da-DK" dirty="0" smtClean="0">
                <a:latin typeface="Century" pitchFamily="18" charset="0"/>
              </a:rPr>
              <a:t> step - </a:t>
            </a:r>
            <a:r>
              <a:rPr lang="da-DK" dirty="0" err="1" smtClean="0">
                <a:latin typeface="Century" pitchFamily="18" charset="0"/>
              </a:rPr>
              <a:t>confirmation</a:t>
            </a:r>
            <a:endParaRPr lang="da-DK" dirty="0">
              <a:latin typeface="Century" pitchFamily="18" charset="0"/>
            </a:endParaRPr>
          </a:p>
        </p:txBody>
      </p:sp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613" y="1431249"/>
            <a:ext cx="4152337" cy="47885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5" name="Objekt 4"/>
          <p:cNvGraphicFramePr>
            <a:graphicFrameLocks noChangeAspect="1"/>
          </p:cNvGraphicFramePr>
          <p:nvPr/>
        </p:nvGraphicFramePr>
        <p:xfrm>
          <a:off x="5250912" y="4591177"/>
          <a:ext cx="2328862" cy="1438275"/>
        </p:xfrm>
        <a:graphic>
          <a:graphicData uri="http://schemas.openxmlformats.org/presentationml/2006/ole">
            <p:oleObj spid="_x0000_s26627" name="Ligning" r:id="rId4" imgW="698400" imgH="431640" progId="Equation.3">
              <p:embed/>
            </p:oleObj>
          </a:graphicData>
        </a:graphic>
      </p:graphicFrame>
      <p:graphicFrame>
        <p:nvGraphicFramePr>
          <p:cNvPr id="6" name="Objekt 5"/>
          <p:cNvGraphicFramePr>
            <a:graphicFrameLocks noChangeAspect="1"/>
          </p:cNvGraphicFramePr>
          <p:nvPr/>
        </p:nvGraphicFramePr>
        <p:xfrm>
          <a:off x="5227726" y="2856940"/>
          <a:ext cx="2339975" cy="1438275"/>
        </p:xfrm>
        <a:graphic>
          <a:graphicData uri="http://schemas.openxmlformats.org/presentationml/2006/ole">
            <p:oleObj spid="_x0000_s26628" name="Ligning" r:id="rId5" imgW="825480" imgH="507960" progId="Equation.3">
              <p:embed/>
            </p:oleObj>
          </a:graphicData>
        </a:graphic>
      </p:graphicFrame>
      <p:graphicFrame>
        <p:nvGraphicFramePr>
          <p:cNvPr id="7" name="Objekt 6"/>
          <p:cNvGraphicFramePr>
            <a:graphicFrameLocks noChangeAspect="1"/>
          </p:cNvGraphicFramePr>
          <p:nvPr/>
        </p:nvGraphicFramePr>
        <p:xfrm>
          <a:off x="5220090" y="1607538"/>
          <a:ext cx="1360488" cy="720725"/>
        </p:xfrm>
        <a:graphic>
          <a:graphicData uri="http://schemas.openxmlformats.org/presentationml/2006/ole">
            <p:oleObj spid="_x0000_s26629" name="Ligning" r:id="rId6" imgW="431640" imgH="22860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err="1" smtClean="0">
                <a:latin typeface="Century" pitchFamily="18" charset="0"/>
              </a:rPr>
              <a:t>First</a:t>
            </a:r>
            <a:r>
              <a:rPr lang="da-DK" dirty="0" smtClean="0">
                <a:latin typeface="Century" pitchFamily="18" charset="0"/>
              </a:rPr>
              <a:t> step - </a:t>
            </a:r>
            <a:r>
              <a:rPr lang="da-DK" dirty="0" err="1" smtClean="0">
                <a:latin typeface="Century" pitchFamily="18" charset="0"/>
              </a:rPr>
              <a:t>confirmation</a:t>
            </a:r>
            <a:endParaRPr lang="da-DK" dirty="0">
              <a:latin typeface="Century" pitchFamily="18" charset="0"/>
            </a:endParaRPr>
          </a:p>
        </p:txBody>
      </p:sp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613" y="1431249"/>
            <a:ext cx="4152337" cy="47885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Billede 7" descr="Sim_s12L02B04_cut.png"/>
          <p:cNvPicPr>
            <a:picLocks noChangeAspect="1"/>
          </p:cNvPicPr>
          <p:nvPr/>
        </p:nvPicPr>
        <p:blipFill>
          <a:blip r:embed="rId3" cstate="print"/>
          <a:srcRect l="3709" t="4487" r="6036" b="2300"/>
          <a:stretch>
            <a:fillRect/>
          </a:stretch>
        </p:blipFill>
        <p:spPr>
          <a:xfrm>
            <a:off x="4260825" y="1538675"/>
            <a:ext cx="4883175" cy="386306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err="1" smtClean="0">
                <a:latin typeface="Century" pitchFamily="18" charset="0"/>
              </a:rPr>
              <a:t>First</a:t>
            </a:r>
            <a:r>
              <a:rPr lang="da-DK" dirty="0" smtClean="0">
                <a:latin typeface="Century" pitchFamily="18" charset="0"/>
              </a:rPr>
              <a:t> step - </a:t>
            </a:r>
            <a:r>
              <a:rPr lang="da-DK" dirty="0" err="1" smtClean="0">
                <a:latin typeface="Century" pitchFamily="18" charset="0"/>
              </a:rPr>
              <a:t>confirmation</a:t>
            </a:r>
            <a:endParaRPr lang="da-DK" dirty="0">
              <a:latin typeface="Century" pitchFamily="18" charset="0"/>
            </a:endParaRPr>
          </a:p>
        </p:txBody>
      </p:sp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613" y="1431249"/>
            <a:ext cx="4152337" cy="47885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Billede 8" descr="Sim_s12L02B1_cut.png"/>
          <p:cNvPicPr>
            <a:picLocks noChangeAspect="1"/>
          </p:cNvPicPr>
          <p:nvPr/>
        </p:nvPicPr>
        <p:blipFill>
          <a:blip r:embed="rId3" cstate="print"/>
          <a:srcRect l="3408" t="4514" r="6042" b="2121"/>
          <a:stretch>
            <a:fillRect/>
          </a:stretch>
        </p:blipFill>
        <p:spPr>
          <a:xfrm>
            <a:off x="4242723" y="2454441"/>
            <a:ext cx="4901277" cy="383406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err="1" smtClean="0">
                <a:latin typeface="Century" pitchFamily="18" charset="0"/>
              </a:rPr>
              <a:t>First</a:t>
            </a:r>
            <a:r>
              <a:rPr lang="da-DK" dirty="0" smtClean="0">
                <a:latin typeface="Century" pitchFamily="18" charset="0"/>
              </a:rPr>
              <a:t> step - </a:t>
            </a:r>
            <a:r>
              <a:rPr lang="da-DK" dirty="0" err="1" smtClean="0">
                <a:latin typeface="Century" pitchFamily="18" charset="0"/>
              </a:rPr>
              <a:t>confirmation</a:t>
            </a:r>
            <a:endParaRPr lang="da-DK" dirty="0">
              <a:latin typeface="Century" pitchFamily="18" charset="0"/>
            </a:endParaRPr>
          </a:p>
        </p:txBody>
      </p:sp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08650" y="2734052"/>
            <a:ext cx="4602792" cy="29272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Billede 4" descr="Sim_s1L1lamd0_cut.png"/>
          <p:cNvPicPr>
            <a:picLocks noChangeAspect="1"/>
          </p:cNvPicPr>
          <p:nvPr/>
        </p:nvPicPr>
        <p:blipFill>
          <a:blip r:embed="rId4" cstate="print"/>
          <a:srcRect l="3714" t="5355" r="6212"/>
          <a:stretch>
            <a:fillRect/>
          </a:stretch>
        </p:blipFill>
        <p:spPr>
          <a:xfrm>
            <a:off x="4466283" y="2158786"/>
            <a:ext cx="4677717" cy="3790564"/>
          </a:xfrm>
          <a:prstGeom prst="rect">
            <a:avLst/>
          </a:prstGeom>
        </p:spPr>
      </p:pic>
      <p:graphicFrame>
        <p:nvGraphicFramePr>
          <p:cNvPr id="7" name="Objekt 6"/>
          <p:cNvGraphicFramePr>
            <a:graphicFrameLocks noChangeAspect="1"/>
          </p:cNvGraphicFramePr>
          <p:nvPr/>
        </p:nvGraphicFramePr>
        <p:xfrm>
          <a:off x="6330037" y="1521060"/>
          <a:ext cx="1122363" cy="539750"/>
        </p:xfrm>
        <a:graphic>
          <a:graphicData uri="http://schemas.openxmlformats.org/presentationml/2006/ole">
            <p:oleObj spid="_x0000_s27651" name="Ligning" r:id="rId5" imgW="342720" imgH="164880" progId="Equation.3">
              <p:embed/>
            </p:oleObj>
          </a:graphicData>
        </a:graphic>
      </p:graphicFrame>
      <p:graphicFrame>
        <p:nvGraphicFramePr>
          <p:cNvPr id="27652" name="Object 4"/>
          <p:cNvGraphicFramePr>
            <a:graphicFrameLocks noChangeAspect="1"/>
          </p:cNvGraphicFramePr>
          <p:nvPr/>
        </p:nvGraphicFramePr>
        <p:xfrm>
          <a:off x="1389872" y="1772622"/>
          <a:ext cx="1584325" cy="627063"/>
        </p:xfrm>
        <a:graphic>
          <a:graphicData uri="http://schemas.openxmlformats.org/presentationml/2006/ole">
            <p:oleObj spid="_x0000_s27652" name="Ligning" r:id="rId6" imgW="482400" imgH="19044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err="1" smtClean="0">
                <a:latin typeface="Century" pitchFamily="18" charset="0"/>
              </a:rPr>
              <a:t>First</a:t>
            </a:r>
            <a:r>
              <a:rPr lang="da-DK" dirty="0" smtClean="0">
                <a:latin typeface="Century" pitchFamily="18" charset="0"/>
              </a:rPr>
              <a:t> step - </a:t>
            </a:r>
            <a:r>
              <a:rPr lang="da-DK" dirty="0" err="1" smtClean="0">
                <a:latin typeface="Century" pitchFamily="18" charset="0"/>
              </a:rPr>
              <a:t>confirmation</a:t>
            </a:r>
            <a:endParaRPr lang="da-DK" dirty="0">
              <a:latin typeface="Century" pitchFamily="18" charset="0"/>
            </a:endParaRPr>
          </a:p>
        </p:txBody>
      </p:sp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08650" y="2734052"/>
            <a:ext cx="4602792" cy="29272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Billede 5" descr="Sim_s1L3lamd0_cut.png"/>
          <p:cNvPicPr>
            <a:picLocks noChangeAspect="1"/>
          </p:cNvPicPr>
          <p:nvPr/>
        </p:nvPicPr>
        <p:blipFill>
          <a:blip r:embed="rId4" cstate="print"/>
          <a:srcRect l="3285" r="6368"/>
          <a:stretch>
            <a:fillRect/>
          </a:stretch>
        </p:blipFill>
        <p:spPr>
          <a:xfrm>
            <a:off x="4427980" y="1988800"/>
            <a:ext cx="4716020" cy="3983833"/>
          </a:xfrm>
          <a:prstGeom prst="rect">
            <a:avLst/>
          </a:prstGeom>
        </p:spPr>
      </p:pic>
      <p:graphicFrame>
        <p:nvGraphicFramePr>
          <p:cNvPr id="8" name="Objekt 7"/>
          <p:cNvGraphicFramePr>
            <a:graphicFrameLocks noChangeAspect="1"/>
          </p:cNvGraphicFramePr>
          <p:nvPr/>
        </p:nvGraphicFramePr>
        <p:xfrm>
          <a:off x="6372250" y="1556740"/>
          <a:ext cx="1079500" cy="539750"/>
        </p:xfrm>
        <a:graphic>
          <a:graphicData uri="http://schemas.openxmlformats.org/presentationml/2006/ole">
            <p:oleObj spid="_x0000_s32771" name="Ligning" r:id="rId5" imgW="355320" imgH="177480" progId="Equation.3">
              <p:embed/>
            </p:oleObj>
          </a:graphicData>
        </a:graphic>
      </p:graphicFrame>
      <p:graphicFrame>
        <p:nvGraphicFramePr>
          <p:cNvPr id="32772" name="Object 4"/>
          <p:cNvGraphicFramePr>
            <a:graphicFrameLocks noChangeAspect="1"/>
          </p:cNvGraphicFramePr>
          <p:nvPr/>
        </p:nvGraphicFramePr>
        <p:xfrm>
          <a:off x="1390650" y="1773238"/>
          <a:ext cx="1584325" cy="627062"/>
        </p:xfrm>
        <a:graphic>
          <a:graphicData uri="http://schemas.openxmlformats.org/presentationml/2006/ole">
            <p:oleObj spid="_x0000_s32772" name="Ligning" r:id="rId6" imgW="482400" imgH="19044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err="1" smtClean="0">
                <a:latin typeface="Century" pitchFamily="18" charset="0"/>
              </a:rPr>
              <a:t>First</a:t>
            </a:r>
            <a:r>
              <a:rPr lang="da-DK" dirty="0" smtClean="0">
                <a:latin typeface="Century" pitchFamily="18" charset="0"/>
              </a:rPr>
              <a:t> step - </a:t>
            </a:r>
            <a:r>
              <a:rPr lang="da-DK" dirty="0" err="1" smtClean="0">
                <a:latin typeface="Century" pitchFamily="18" charset="0"/>
              </a:rPr>
              <a:t>confirmation</a:t>
            </a:r>
            <a:endParaRPr lang="da-DK" dirty="0">
              <a:latin typeface="Century" pitchFamily="18" charset="0"/>
            </a:endParaRPr>
          </a:p>
        </p:txBody>
      </p:sp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" y="1196690"/>
            <a:ext cx="4656403" cy="56613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Billede 4" descr="Sim_I2lamd1s1L0.png"/>
          <p:cNvPicPr>
            <a:picLocks noChangeAspect="1"/>
          </p:cNvPicPr>
          <p:nvPr/>
        </p:nvPicPr>
        <p:blipFill>
          <a:blip r:embed="rId4" cstate="print"/>
          <a:srcRect l="3542" r="5865"/>
          <a:stretch>
            <a:fillRect/>
          </a:stretch>
        </p:blipFill>
        <p:spPr>
          <a:xfrm>
            <a:off x="4546469" y="2051565"/>
            <a:ext cx="4597530" cy="3897785"/>
          </a:xfrm>
          <a:prstGeom prst="rect">
            <a:avLst/>
          </a:prstGeom>
        </p:spPr>
      </p:pic>
      <p:graphicFrame>
        <p:nvGraphicFramePr>
          <p:cNvPr id="6" name="Objekt 5"/>
          <p:cNvGraphicFramePr>
            <a:graphicFrameLocks noChangeAspect="1"/>
          </p:cNvGraphicFramePr>
          <p:nvPr/>
        </p:nvGraphicFramePr>
        <p:xfrm>
          <a:off x="5292100" y="1484730"/>
          <a:ext cx="1377459" cy="664980"/>
        </p:xfrm>
        <a:graphic>
          <a:graphicData uri="http://schemas.openxmlformats.org/presentationml/2006/ole">
            <p:oleObj spid="_x0000_s28675" name="Ligning" r:id="rId5" imgW="368280" imgH="17748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err="1" smtClean="0">
                <a:latin typeface="Century" pitchFamily="18" charset="0"/>
              </a:rPr>
              <a:t>First</a:t>
            </a:r>
            <a:r>
              <a:rPr lang="da-DK" dirty="0" smtClean="0">
                <a:latin typeface="Century" pitchFamily="18" charset="0"/>
              </a:rPr>
              <a:t> step - </a:t>
            </a:r>
            <a:r>
              <a:rPr lang="da-DK" dirty="0" err="1" smtClean="0">
                <a:latin typeface="Century" pitchFamily="18" charset="0"/>
              </a:rPr>
              <a:t>confirmation</a:t>
            </a:r>
            <a:endParaRPr lang="da-DK" dirty="0">
              <a:latin typeface="Century" pitchFamily="18" charset="0"/>
            </a:endParaRPr>
          </a:p>
        </p:txBody>
      </p:sp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" y="1196690"/>
            <a:ext cx="4656403" cy="56613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Billede 4" descr="Sim_I2lamd1s1L2.png"/>
          <p:cNvPicPr>
            <a:picLocks noChangeAspect="1"/>
          </p:cNvPicPr>
          <p:nvPr/>
        </p:nvPicPr>
        <p:blipFill>
          <a:blip r:embed="rId4" cstate="print"/>
          <a:srcRect l="3613" r="5933"/>
          <a:stretch>
            <a:fillRect/>
          </a:stretch>
        </p:blipFill>
        <p:spPr>
          <a:xfrm>
            <a:off x="4499990" y="2043658"/>
            <a:ext cx="4644009" cy="3905692"/>
          </a:xfrm>
          <a:prstGeom prst="rect">
            <a:avLst/>
          </a:prstGeom>
        </p:spPr>
      </p:pic>
      <p:graphicFrame>
        <p:nvGraphicFramePr>
          <p:cNvPr id="33794" name="Object 2"/>
          <p:cNvGraphicFramePr>
            <a:graphicFrameLocks noChangeAspect="1"/>
          </p:cNvGraphicFramePr>
          <p:nvPr/>
        </p:nvGraphicFramePr>
        <p:xfrm>
          <a:off x="5292725" y="1508125"/>
          <a:ext cx="1376363" cy="617538"/>
        </p:xfrm>
        <a:graphic>
          <a:graphicData uri="http://schemas.openxmlformats.org/presentationml/2006/ole">
            <p:oleObj spid="_x0000_s33794" name="Ligning" r:id="rId5" imgW="368280" imgH="16488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err="1" smtClean="0">
                <a:latin typeface="Century" pitchFamily="18" charset="0"/>
              </a:rPr>
              <a:t>First</a:t>
            </a:r>
            <a:r>
              <a:rPr lang="da-DK" dirty="0" smtClean="0">
                <a:latin typeface="Century" pitchFamily="18" charset="0"/>
              </a:rPr>
              <a:t> step - </a:t>
            </a:r>
            <a:r>
              <a:rPr lang="da-DK" dirty="0" err="1" smtClean="0">
                <a:latin typeface="Century" pitchFamily="18" charset="0"/>
              </a:rPr>
              <a:t>confirmation</a:t>
            </a:r>
            <a:endParaRPr lang="da-DK" dirty="0">
              <a:latin typeface="Century" pitchFamily="18" charset="0"/>
            </a:endParaRPr>
          </a:p>
        </p:txBody>
      </p:sp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" y="1196690"/>
            <a:ext cx="4656403" cy="56613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Billede 4" descr="Sim_I2lamd1s1L4.png"/>
          <p:cNvPicPr>
            <a:picLocks noChangeAspect="1"/>
          </p:cNvPicPr>
          <p:nvPr/>
        </p:nvPicPr>
        <p:blipFill>
          <a:blip r:embed="rId4" cstate="print"/>
          <a:srcRect l="4773" r="5933"/>
          <a:stretch>
            <a:fillRect/>
          </a:stretch>
        </p:blipFill>
        <p:spPr>
          <a:xfrm>
            <a:off x="4529002" y="2017650"/>
            <a:ext cx="4614998" cy="3931700"/>
          </a:xfrm>
          <a:prstGeom prst="rect">
            <a:avLst/>
          </a:prstGeom>
        </p:spPr>
      </p:pic>
      <p:graphicFrame>
        <p:nvGraphicFramePr>
          <p:cNvPr id="34818" name="Object 2"/>
          <p:cNvGraphicFramePr>
            <a:graphicFrameLocks noChangeAspect="1"/>
          </p:cNvGraphicFramePr>
          <p:nvPr/>
        </p:nvGraphicFramePr>
        <p:xfrm>
          <a:off x="5292725" y="1508125"/>
          <a:ext cx="1376363" cy="617538"/>
        </p:xfrm>
        <a:graphic>
          <a:graphicData uri="http://schemas.openxmlformats.org/presentationml/2006/ole">
            <p:oleObj spid="_x0000_s34818" name="Ligning" r:id="rId5" imgW="368280" imgH="16488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err="1" smtClean="0">
                <a:latin typeface="Century" pitchFamily="18" charset="0"/>
              </a:rPr>
              <a:t>Physics</a:t>
            </a:r>
            <a:r>
              <a:rPr lang="da-DK" smtClean="0">
                <a:latin typeface="Century" pitchFamily="18" charset="0"/>
              </a:rPr>
              <a:t> set </a:t>
            </a:r>
            <a:r>
              <a:rPr lang="da-DK" dirty="0" smtClean="0">
                <a:latin typeface="Century" pitchFamily="18" charset="0"/>
              </a:rPr>
              <a:t>up</a:t>
            </a:r>
            <a:endParaRPr lang="da-DK" dirty="0">
              <a:latin typeface="Century" pitchFamily="18" charset="0"/>
            </a:endParaRPr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7225" y="1510630"/>
            <a:ext cx="7829550" cy="4438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a-DK" dirty="0" err="1" smtClean="0">
                <a:latin typeface="Century" pitchFamily="18" charset="0"/>
              </a:rPr>
              <a:t>Results</a:t>
            </a:r>
            <a:r>
              <a:rPr lang="da-DK" dirty="0" smtClean="0">
                <a:latin typeface="Century" pitchFamily="18" charset="0"/>
              </a:rPr>
              <a:t> – </a:t>
            </a:r>
            <a:r>
              <a:rPr lang="da-DK" dirty="0" err="1" smtClean="0">
                <a:latin typeface="Century" pitchFamily="18" charset="0"/>
              </a:rPr>
              <a:t>comparison</a:t>
            </a:r>
            <a:r>
              <a:rPr lang="da-DK" dirty="0" smtClean="0">
                <a:latin typeface="Century" pitchFamily="18" charset="0"/>
              </a:rPr>
              <a:t> </a:t>
            </a:r>
            <a:r>
              <a:rPr lang="da-DK" dirty="0" err="1" smtClean="0">
                <a:latin typeface="Century" pitchFamily="18" charset="0"/>
              </a:rPr>
              <a:t>with</a:t>
            </a:r>
            <a:r>
              <a:rPr lang="da-DK" dirty="0" smtClean="0">
                <a:latin typeface="Century" pitchFamily="18" charset="0"/>
              </a:rPr>
              <a:t> data</a:t>
            </a:r>
            <a:endParaRPr lang="da-DK" dirty="0">
              <a:latin typeface="Century" pitchFamily="18" charset="0"/>
            </a:endParaRPr>
          </a:p>
        </p:txBody>
      </p:sp>
      <p:pic>
        <p:nvPicPr>
          <p:cNvPr id="3" name="Billede 2" descr="524Data.png"/>
          <p:cNvPicPr>
            <a:picLocks noChangeAspect="1"/>
          </p:cNvPicPr>
          <p:nvPr/>
        </p:nvPicPr>
        <p:blipFill>
          <a:blip r:embed="rId4" cstate="print"/>
          <a:srcRect t="5827" r="4263" b="934"/>
          <a:stretch>
            <a:fillRect/>
          </a:stretch>
        </p:blipFill>
        <p:spPr>
          <a:xfrm>
            <a:off x="908492" y="1340710"/>
            <a:ext cx="7327017" cy="5328739"/>
          </a:xfrm>
          <a:prstGeom prst="rect">
            <a:avLst/>
          </a:prstGeom>
        </p:spPr>
      </p:pic>
      <p:graphicFrame>
        <p:nvGraphicFramePr>
          <p:cNvPr id="36866" name="Object 2"/>
          <p:cNvGraphicFramePr>
            <a:graphicFrameLocks noChangeAspect="1"/>
          </p:cNvGraphicFramePr>
          <p:nvPr/>
        </p:nvGraphicFramePr>
        <p:xfrm>
          <a:off x="2266740" y="1340710"/>
          <a:ext cx="1585160" cy="668390"/>
        </p:xfrm>
        <a:graphic>
          <a:graphicData uri="http://schemas.openxmlformats.org/presentationml/2006/ole">
            <p:oleObj spid="_x0000_s36866" name="Ligning" r:id="rId5" imgW="482400" imgH="20304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2" descr="524Data.png"/>
          <p:cNvPicPr>
            <a:picLocks noChangeAspect="1"/>
          </p:cNvPicPr>
          <p:nvPr/>
        </p:nvPicPr>
        <p:blipFill>
          <a:blip r:embed="rId4" cstate="print"/>
          <a:srcRect t="6295" r="4307"/>
          <a:stretch>
            <a:fillRect/>
          </a:stretch>
        </p:blipFill>
        <p:spPr>
          <a:xfrm>
            <a:off x="-1" y="171238"/>
            <a:ext cx="4788031" cy="3501272"/>
          </a:xfrm>
          <a:prstGeom prst="rect">
            <a:avLst/>
          </a:prstGeom>
        </p:spPr>
      </p:pic>
      <p:pic>
        <p:nvPicPr>
          <p:cNvPr id="4" name="Billede 3" descr="524Sim_s1L1.png"/>
          <p:cNvPicPr>
            <a:picLocks noChangeAspect="1"/>
          </p:cNvPicPr>
          <p:nvPr/>
        </p:nvPicPr>
        <p:blipFill>
          <a:blip r:embed="rId5" cstate="print"/>
          <a:srcRect t="6757" r="7722"/>
          <a:stretch>
            <a:fillRect/>
          </a:stretch>
        </p:blipFill>
        <p:spPr>
          <a:xfrm>
            <a:off x="5148080" y="476590"/>
            <a:ext cx="3771339" cy="2880000"/>
          </a:xfrm>
          <a:prstGeom prst="rect">
            <a:avLst/>
          </a:prstGeom>
        </p:spPr>
      </p:pic>
      <p:pic>
        <p:nvPicPr>
          <p:cNvPr id="5" name="Billede 4" descr="524Sim_s1L3.png"/>
          <p:cNvPicPr>
            <a:picLocks noChangeAspect="1"/>
          </p:cNvPicPr>
          <p:nvPr/>
        </p:nvPicPr>
        <p:blipFill>
          <a:blip r:embed="rId6" cstate="print"/>
          <a:srcRect t="6883" r="7630"/>
          <a:stretch>
            <a:fillRect/>
          </a:stretch>
        </p:blipFill>
        <p:spPr>
          <a:xfrm>
            <a:off x="467430" y="3861460"/>
            <a:ext cx="3742609" cy="2880000"/>
          </a:xfrm>
          <a:prstGeom prst="rect">
            <a:avLst/>
          </a:prstGeom>
        </p:spPr>
      </p:pic>
      <p:pic>
        <p:nvPicPr>
          <p:cNvPr id="6" name="Billede 5" descr="524Sim_s1L5.png"/>
          <p:cNvPicPr>
            <a:picLocks noChangeAspect="1"/>
          </p:cNvPicPr>
          <p:nvPr/>
        </p:nvPicPr>
        <p:blipFill>
          <a:blip r:embed="rId7" cstate="print"/>
          <a:srcRect t="5761" r="7393"/>
          <a:stretch>
            <a:fillRect/>
          </a:stretch>
        </p:blipFill>
        <p:spPr>
          <a:xfrm>
            <a:off x="5223482" y="3861460"/>
            <a:ext cx="3741128" cy="2880000"/>
          </a:xfrm>
          <a:prstGeom prst="rect">
            <a:avLst/>
          </a:prstGeom>
        </p:spPr>
      </p:pic>
      <p:graphicFrame>
        <p:nvGraphicFramePr>
          <p:cNvPr id="35842" name="Object 2"/>
          <p:cNvGraphicFramePr>
            <a:graphicFrameLocks noChangeAspect="1"/>
          </p:cNvGraphicFramePr>
          <p:nvPr/>
        </p:nvGraphicFramePr>
        <p:xfrm>
          <a:off x="5613402" y="142353"/>
          <a:ext cx="808670" cy="390047"/>
        </p:xfrm>
        <a:graphic>
          <a:graphicData uri="http://schemas.openxmlformats.org/presentationml/2006/ole">
            <p:oleObj spid="_x0000_s35842" name="Ligning" r:id="rId8" imgW="342720" imgH="164880" progId="Equation.3">
              <p:embed/>
            </p:oleObj>
          </a:graphicData>
        </a:graphic>
      </p:graphicFrame>
      <p:graphicFrame>
        <p:nvGraphicFramePr>
          <p:cNvPr id="35843" name="Object 3"/>
          <p:cNvGraphicFramePr>
            <a:graphicFrameLocks noChangeAspect="1"/>
          </p:cNvGraphicFramePr>
          <p:nvPr/>
        </p:nvGraphicFramePr>
        <p:xfrm>
          <a:off x="915991" y="3512619"/>
          <a:ext cx="838672" cy="420053"/>
        </p:xfrm>
        <a:graphic>
          <a:graphicData uri="http://schemas.openxmlformats.org/presentationml/2006/ole">
            <p:oleObj spid="_x0000_s35843" name="Ligning" r:id="rId9" imgW="355320" imgH="177480" progId="Equation.3">
              <p:embed/>
            </p:oleObj>
          </a:graphicData>
        </a:graphic>
      </p:graphicFrame>
      <p:graphicFrame>
        <p:nvGraphicFramePr>
          <p:cNvPr id="35844" name="Object 4"/>
          <p:cNvGraphicFramePr>
            <a:graphicFrameLocks noChangeAspect="1"/>
          </p:cNvGraphicFramePr>
          <p:nvPr/>
        </p:nvGraphicFramePr>
        <p:xfrm>
          <a:off x="5667378" y="3512619"/>
          <a:ext cx="838673" cy="420053"/>
        </p:xfrm>
        <a:graphic>
          <a:graphicData uri="http://schemas.openxmlformats.org/presentationml/2006/ole">
            <p:oleObj spid="_x0000_s35844" name="Ligning" r:id="rId10" imgW="355320" imgH="177480" progId="Equation.3">
              <p:embed/>
            </p:oleObj>
          </a:graphicData>
        </a:graphic>
      </p:graphicFrame>
      <p:graphicFrame>
        <p:nvGraphicFramePr>
          <p:cNvPr id="35845" name="Object 5"/>
          <p:cNvGraphicFramePr>
            <a:graphicFrameLocks noChangeAspect="1"/>
          </p:cNvGraphicFramePr>
          <p:nvPr/>
        </p:nvGraphicFramePr>
        <p:xfrm>
          <a:off x="770850" y="260560"/>
          <a:ext cx="920750" cy="388937"/>
        </p:xfrm>
        <a:graphic>
          <a:graphicData uri="http://schemas.openxmlformats.org/presentationml/2006/ole">
            <p:oleObj spid="_x0000_s35845" name="Ligning" r:id="rId11" imgW="482400" imgH="20304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Billede 8" descr="519Data.png"/>
          <p:cNvPicPr>
            <a:picLocks noChangeAspect="1"/>
          </p:cNvPicPr>
          <p:nvPr/>
        </p:nvPicPr>
        <p:blipFill>
          <a:blip r:embed="rId3" cstate="print"/>
          <a:srcRect t="6379" r="4277"/>
          <a:stretch>
            <a:fillRect/>
          </a:stretch>
        </p:blipFill>
        <p:spPr>
          <a:xfrm>
            <a:off x="0" y="260560"/>
            <a:ext cx="4669641" cy="3502800"/>
          </a:xfrm>
          <a:prstGeom prst="rect">
            <a:avLst/>
          </a:prstGeom>
        </p:spPr>
      </p:pic>
      <p:pic>
        <p:nvPicPr>
          <p:cNvPr id="10" name="Billede 9" descr="519Sim_s1L0.png"/>
          <p:cNvPicPr>
            <a:picLocks noChangeAspect="1"/>
          </p:cNvPicPr>
          <p:nvPr/>
        </p:nvPicPr>
        <p:blipFill>
          <a:blip r:embed="rId4" cstate="print"/>
          <a:srcRect t="7712" r="4099"/>
          <a:stretch>
            <a:fillRect/>
          </a:stretch>
        </p:blipFill>
        <p:spPr>
          <a:xfrm>
            <a:off x="5148080" y="548600"/>
            <a:ext cx="3879073" cy="2880000"/>
          </a:xfrm>
          <a:prstGeom prst="rect">
            <a:avLst/>
          </a:prstGeom>
        </p:spPr>
      </p:pic>
      <p:pic>
        <p:nvPicPr>
          <p:cNvPr id="11" name="Billede 10" descr="519Sim_s1L2.png"/>
          <p:cNvPicPr>
            <a:picLocks noChangeAspect="1"/>
          </p:cNvPicPr>
          <p:nvPr/>
        </p:nvPicPr>
        <p:blipFill>
          <a:blip r:embed="rId5" cstate="print"/>
          <a:srcRect t="7591" r="4124"/>
          <a:stretch>
            <a:fillRect/>
          </a:stretch>
        </p:blipFill>
        <p:spPr>
          <a:xfrm>
            <a:off x="344706" y="3861060"/>
            <a:ext cx="3867244" cy="2880000"/>
          </a:xfrm>
          <a:prstGeom prst="rect">
            <a:avLst/>
          </a:prstGeom>
        </p:spPr>
      </p:pic>
      <p:pic>
        <p:nvPicPr>
          <p:cNvPr id="12" name="Billede 11" descr="519Sim_s1L4.png"/>
          <p:cNvPicPr>
            <a:picLocks noChangeAspect="1"/>
          </p:cNvPicPr>
          <p:nvPr/>
        </p:nvPicPr>
        <p:blipFill>
          <a:blip r:embed="rId6" cstate="print"/>
          <a:srcRect t="7141" r="4149"/>
          <a:stretch>
            <a:fillRect/>
          </a:stretch>
        </p:blipFill>
        <p:spPr>
          <a:xfrm>
            <a:off x="5148080" y="3933070"/>
            <a:ext cx="3871538" cy="2880000"/>
          </a:xfrm>
          <a:prstGeom prst="rect">
            <a:avLst/>
          </a:prstGeom>
        </p:spPr>
      </p:pic>
      <p:graphicFrame>
        <p:nvGraphicFramePr>
          <p:cNvPr id="35843" name="Object 3"/>
          <p:cNvGraphicFramePr>
            <a:graphicFrameLocks noChangeAspect="1"/>
          </p:cNvGraphicFramePr>
          <p:nvPr/>
        </p:nvGraphicFramePr>
        <p:xfrm>
          <a:off x="901700" y="3527425"/>
          <a:ext cx="866775" cy="388938"/>
        </p:xfrm>
        <a:graphic>
          <a:graphicData uri="http://schemas.openxmlformats.org/presentationml/2006/ole">
            <p:oleObj spid="_x0000_s37891" name="Ligning" r:id="rId7" imgW="368280" imgH="164880" progId="Equation.3">
              <p:embed/>
            </p:oleObj>
          </a:graphicData>
        </a:graphic>
      </p:graphicFrame>
      <p:graphicFrame>
        <p:nvGraphicFramePr>
          <p:cNvPr id="35842" name="Object 2"/>
          <p:cNvGraphicFramePr>
            <a:graphicFrameLocks noChangeAspect="1"/>
          </p:cNvGraphicFramePr>
          <p:nvPr/>
        </p:nvGraphicFramePr>
        <p:xfrm>
          <a:off x="5583238" y="128588"/>
          <a:ext cx="868362" cy="419100"/>
        </p:xfrm>
        <a:graphic>
          <a:graphicData uri="http://schemas.openxmlformats.org/presentationml/2006/ole">
            <p:oleObj spid="_x0000_s37890" name="Ligning" r:id="rId8" imgW="368280" imgH="177480" progId="Equation.3">
              <p:embed/>
            </p:oleObj>
          </a:graphicData>
        </a:graphic>
      </p:graphicFrame>
      <p:graphicFrame>
        <p:nvGraphicFramePr>
          <p:cNvPr id="35844" name="Object 4"/>
          <p:cNvGraphicFramePr>
            <a:graphicFrameLocks noChangeAspect="1"/>
          </p:cNvGraphicFramePr>
          <p:nvPr/>
        </p:nvGraphicFramePr>
        <p:xfrm>
          <a:off x="5653088" y="3527425"/>
          <a:ext cx="866775" cy="388938"/>
        </p:xfrm>
        <a:graphic>
          <a:graphicData uri="http://schemas.openxmlformats.org/presentationml/2006/ole">
            <p:oleObj spid="_x0000_s37892" name="Ligning" r:id="rId9" imgW="368280" imgH="164880" progId="Equation.3">
              <p:embed/>
            </p:oleObj>
          </a:graphicData>
        </a:graphic>
      </p:graphicFrame>
      <p:graphicFrame>
        <p:nvGraphicFramePr>
          <p:cNvPr id="37893" name="Object 5"/>
          <p:cNvGraphicFramePr>
            <a:graphicFrameLocks noChangeAspect="1"/>
          </p:cNvGraphicFramePr>
          <p:nvPr/>
        </p:nvGraphicFramePr>
        <p:xfrm>
          <a:off x="760413" y="273050"/>
          <a:ext cx="944562" cy="363538"/>
        </p:xfrm>
        <a:graphic>
          <a:graphicData uri="http://schemas.openxmlformats.org/presentationml/2006/ole">
            <p:oleObj spid="_x0000_s37893" name="Ligning" r:id="rId10" imgW="495000" imgH="19044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Billede 12" descr="485Data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5776" y="2097290"/>
            <a:ext cx="4557673" cy="3420000"/>
          </a:xfrm>
          <a:prstGeom prst="rect">
            <a:avLst/>
          </a:prstGeom>
        </p:spPr>
      </p:pic>
      <p:pic>
        <p:nvPicPr>
          <p:cNvPr id="14" name="Billede 13" descr="485Sim_s1L2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607265" y="2097290"/>
            <a:ext cx="4536735" cy="3420000"/>
          </a:xfrm>
          <a:prstGeom prst="rect">
            <a:avLst/>
          </a:prstGeom>
        </p:spPr>
      </p:pic>
      <p:graphicFrame>
        <p:nvGraphicFramePr>
          <p:cNvPr id="35842" name="Object 2"/>
          <p:cNvGraphicFramePr>
            <a:graphicFrameLocks noChangeAspect="1"/>
          </p:cNvGraphicFramePr>
          <p:nvPr/>
        </p:nvGraphicFramePr>
        <p:xfrm>
          <a:off x="6228230" y="1772770"/>
          <a:ext cx="868362" cy="388938"/>
        </p:xfrm>
        <a:graphic>
          <a:graphicData uri="http://schemas.openxmlformats.org/presentationml/2006/ole">
            <p:oleObj spid="_x0000_s38914" name="Ligning" r:id="rId5" imgW="368280" imgH="164880" progId="Equation.3">
              <p:embed/>
            </p:oleObj>
          </a:graphicData>
        </a:graphic>
      </p:graphicFrame>
      <p:graphicFrame>
        <p:nvGraphicFramePr>
          <p:cNvPr id="37893" name="Object 5"/>
          <p:cNvGraphicFramePr>
            <a:graphicFrameLocks noChangeAspect="1"/>
          </p:cNvGraphicFramePr>
          <p:nvPr/>
        </p:nvGraphicFramePr>
        <p:xfrm>
          <a:off x="1763609" y="1700820"/>
          <a:ext cx="1020928" cy="432000"/>
        </p:xfrm>
        <a:graphic>
          <a:graphicData uri="http://schemas.openxmlformats.org/presentationml/2006/ole">
            <p:oleObj spid="_x0000_s38917" name="Ligning" r:id="rId6" imgW="482400" imgH="203040" progId="Equation.3">
              <p:embed/>
            </p:oleObj>
          </a:graphicData>
        </a:graphic>
      </p:graphicFrame>
      <p:sp>
        <p:nvSpPr>
          <p:cNvPr id="15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da-DK" dirty="0" err="1" smtClean="0">
                <a:latin typeface="Century" pitchFamily="18" charset="0"/>
              </a:rPr>
              <a:t>Results</a:t>
            </a:r>
            <a:r>
              <a:rPr lang="da-DK" dirty="0" smtClean="0">
                <a:latin typeface="Century" pitchFamily="18" charset="0"/>
              </a:rPr>
              <a:t> – </a:t>
            </a:r>
            <a:r>
              <a:rPr lang="da-DK" dirty="0" err="1" smtClean="0">
                <a:latin typeface="Century" pitchFamily="18" charset="0"/>
              </a:rPr>
              <a:t>comparison</a:t>
            </a:r>
            <a:r>
              <a:rPr lang="da-DK" dirty="0" smtClean="0">
                <a:latin typeface="Century" pitchFamily="18" charset="0"/>
              </a:rPr>
              <a:t> </a:t>
            </a:r>
            <a:r>
              <a:rPr lang="da-DK" dirty="0" err="1" smtClean="0">
                <a:latin typeface="Century" pitchFamily="18" charset="0"/>
              </a:rPr>
              <a:t>with</a:t>
            </a:r>
            <a:r>
              <a:rPr lang="da-DK" dirty="0" smtClean="0">
                <a:latin typeface="Century" pitchFamily="18" charset="0"/>
              </a:rPr>
              <a:t> data</a:t>
            </a:r>
            <a:endParaRPr lang="da-DK" dirty="0">
              <a:latin typeface="Century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lede 6" descr="12.71Data.png"/>
          <p:cNvPicPr>
            <a:picLocks noChangeAspect="1"/>
          </p:cNvPicPr>
          <p:nvPr/>
        </p:nvPicPr>
        <p:blipFill>
          <a:blip r:embed="rId3" cstate="print"/>
          <a:srcRect t="7522" r="5724" b="3274"/>
          <a:stretch>
            <a:fillRect/>
          </a:stretch>
        </p:blipFill>
        <p:spPr>
          <a:xfrm>
            <a:off x="35370" y="2205290"/>
            <a:ext cx="4365610" cy="3312000"/>
          </a:xfrm>
          <a:prstGeom prst="rect">
            <a:avLst/>
          </a:prstGeom>
        </p:spPr>
      </p:pic>
      <p:pic>
        <p:nvPicPr>
          <p:cNvPr id="8" name="Billede 7" descr="12.71Sim_s1L2.png"/>
          <p:cNvPicPr>
            <a:picLocks noChangeAspect="1"/>
          </p:cNvPicPr>
          <p:nvPr/>
        </p:nvPicPr>
        <p:blipFill>
          <a:blip r:embed="rId4" cstate="print"/>
          <a:srcRect t="8821" r="3407" b="4808"/>
          <a:stretch>
            <a:fillRect/>
          </a:stretch>
        </p:blipFill>
        <p:spPr>
          <a:xfrm>
            <a:off x="4499990" y="120969"/>
            <a:ext cx="4499990" cy="3236021"/>
          </a:xfrm>
          <a:prstGeom prst="rect">
            <a:avLst/>
          </a:prstGeom>
        </p:spPr>
      </p:pic>
      <p:graphicFrame>
        <p:nvGraphicFramePr>
          <p:cNvPr id="39940" name="Object 4"/>
          <p:cNvGraphicFramePr>
            <a:graphicFrameLocks noChangeAspect="1"/>
          </p:cNvGraphicFramePr>
          <p:nvPr/>
        </p:nvGraphicFramePr>
        <p:xfrm>
          <a:off x="5292100" y="260560"/>
          <a:ext cx="868362" cy="388937"/>
        </p:xfrm>
        <a:graphic>
          <a:graphicData uri="http://schemas.openxmlformats.org/presentationml/2006/ole">
            <p:oleObj spid="_x0000_s39940" name="Ligning" r:id="rId5" imgW="368280" imgH="164880" progId="Equation.3">
              <p:embed/>
            </p:oleObj>
          </a:graphicData>
        </a:graphic>
      </p:graphicFrame>
      <p:graphicFrame>
        <p:nvGraphicFramePr>
          <p:cNvPr id="39941" name="Object 5"/>
          <p:cNvGraphicFramePr>
            <a:graphicFrameLocks noChangeAspect="1"/>
          </p:cNvGraphicFramePr>
          <p:nvPr/>
        </p:nvGraphicFramePr>
        <p:xfrm>
          <a:off x="1790700" y="1712913"/>
          <a:ext cx="966788" cy="406400"/>
        </p:xfrm>
        <a:graphic>
          <a:graphicData uri="http://schemas.openxmlformats.org/presentationml/2006/ole">
            <p:oleObj spid="_x0000_s39941" name="Ligning" r:id="rId6" imgW="457200" imgH="190440" progId="Equation.3">
              <p:embed/>
            </p:oleObj>
          </a:graphicData>
        </a:graphic>
      </p:graphicFrame>
      <p:pic>
        <p:nvPicPr>
          <p:cNvPr id="11" name="Billede 10" descr="12.71Sim_BW.png"/>
          <p:cNvPicPr>
            <a:picLocks noChangeAspect="1"/>
          </p:cNvPicPr>
          <p:nvPr/>
        </p:nvPicPr>
        <p:blipFill>
          <a:blip r:embed="rId7" cstate="print"/>
          <a:srcRect t="7201" r="4137"/>
          <a:stretch>
            <a:fillRect/>
          </a:stretch>
        </p:blipFill>
        <p:spPr>
          <a:xfrm>
            <a:off x="4499990" y="3501010"/>
            <a:ext cx="4499990" cy="3267109"/>
          </a:xfrm>
          <a:prstGeom prst="rect">
            <a:avLst/>
          </a:prstGeom>
        </p:spPr>
      </p:pic>
      <p:sp>
        <p:nvSpPr>
          <p:cNvPr id="16" name="Tekstboks 15"/>
          <p:cNvSpPr txBox="1"/>
          <p:nvPr/>
        </p:nvSpPr>
        <p:spPr>
          <a:xfrm>
            <a:off x="2699740" y="5930200"/>
            <a:ext cx="25203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2800" dirty="0" err="1" smtClean="0"/>
              <a:t>Breit-Wigner</a:t>
            </a:r>
            <a:endParaRPr lang="da-DK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>
                <a:latin typeface="Century" pitchFamily="18" charset="0"/>
              </a:rPr>
              <a:t>In </a:t>
            </a:r>
            <a:r>
              <a:rPr lang="da-DK" dirty="0" err="1" smtClean="0">
                <a:latin typeface="Century" pitchFamily="18" charset="0"/>
              </a:rPr>
              <a:t>conclusion</a:t>
            </a:r>
            <a:endParaRPr lang="da-DK" dirty="0">
              <a:latin typeface="Century" pitchFamily="18" charset="0"/>
            </a:endParaRPr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r>
              <a:rPr lang="da-DK" dirty="0" err="1" smtClean="0"/>
              <a:t>Breit-Wigner</a:t>
            </a:r>
            <a:r>
              <a:rPr lang="da-DK" dirty="0" smtClean="0"/>
              <a:t> is not </a:t>
            </a:r>
            <a:r>
              <a:rPr lang="da-DK" dirty="0" err="1" smtClean="0"/>
              <a:t>completely</a:t>
            </a:r>
            <a:r>
              <a:rPr lang="da-DK" dirty="0" smtClean="0"/>
              <a:t> </a:t>
            </a:r>
            <a:r>
              <a:rPr lang="da-DK" dirty="0" err="1" smtClean="0"/>
              <a:t>off</a:t>
            </a:r>
            <a:endParaRPr lang="da-DK" dirty="0" smtClean="0"/>
          </a:p>
          <a:p>
            <a:r>
              <a:rPr lang="da-DK" dirty="0" err="1" smtClean="0"/>
              <a:t>Schäfer</a:t>
            </a:r>
            <a:r>
              <a:rPr lang="da-DK" dirty="0" smtClean="0"/>
              <a:t> is </a:t>
            </a:r>
            <a:r>
              <a:rPr lang="da-DK" dirty="0" err="1" smtClean="0"/>
              <a:t>better</a:t>
            </a:r>
            <a:endParaRPr lang="da-DK" dirty="0" smtClean="0"/>
          </a:p>
          <a:p>
            <a:r>
              <a:rPr lang="da-DK" dirty="0" err="1" smtClean="0"/>
              <a:t>Something</a:t>
            </a:r>
            <a:r>
              <a:rPr lang="da-DK" dirty="0" smtClean="0"/>
              <a:t> </a:t>
            </a:r>
            <a:r>
              <a:rPr lang="da-DK" dirty="0" err="1" smtClean="0"/>
              <a:t>seems</a:t>
            </a:r>
            <a:r>
              <a:rPr lang="da-DK" dirty="0" smtClean="0"/>
              <a:t> to go </a:t>
            </a:r>
            <a:r>
              <a:rPr lang="da-DK" dirty="0" err="1" smtClean="0"/>
              <a:t>wrong</a:t>
            </a:r>
            <a:r>
              <a:rPr lang="da-DK" dirty="0" smtClean="0"/>
              <a:t> </a:t>
            </a:r>
            <a:r>
              <a:rPr lang="da-DK" dirty="0" err="1" smtClean="0"/>
              <a:t>with</a:t>
            </a:r>
            <a:r>
              <a:rPr lang="da-DK" dirty="0" smtClean="0"/>
              <a:t> s (!)</a:t>
            </a:r>
          </a:p>
          <a:p>
            <a:endParaRPr lang="da-DK" dirty="0" smtClean="0"/>
          </a:p>
          <a:p>
            <a:r>
              <a:rPr lang="da-DK" dirty="0" err="1" smtClean="0"/>
              <a:t>We</a:t>
            </a:r>
            <a:r>
              <a:rPr lang="da-DK" dirty="0" smtClean="0"/>
              <a:t> </a:t>
            </a:r>
            <a:r>
              <a:rPr lang="da-DK" dirty="0" err="1" smtClean="0"/>
              <a:t>should</a:t>
            </a:r>
            <a:r>
              <a:rPr lang="da-DK" dirty="0" smtClean="0"/>
              <a:t> </a:t>
            </a:r>
            <a:r>
              <a:rPr lang="da-DK" dirty="0" err="1" smtClean="0"/>
              <a:t>try</a:t>
            </a:r>
            <a:r>
              <a:rPr lang="da-DK" dirty="0" smtClean="0"/>
              <a:t> </a:t>
            </a:r>
            <a:r>
              <a:rPr lang="da-DK" dirty="0" err="1" smtClean="0"/>
              <a:t>comparing</a:t>
            </a:r>
            <a:r>
              <a:rPr lang="da-DK" dirty="0" smtClean="0"/>
              <a:t> data to superpositions </a:t>
            </a:r>
          </a:p>
          <a:p>
            <a:r>
              <a:rPr lang="da-DK" dirty="0" smtClean="0"/>
              <a:t>And fix s…</a:t>
            </a:r>
          </a:p>
          <a:p>
            <a:endParaRPr lang="da-DK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da-DK" dirty="0" smtClean="0">
                <a:latin typeface="Century" pitchFamily="18" charset="0"/>
              </a:rPr>
              <a:t>The </a:t>
            </a:r>
            <a:r>
              <a:rPr lang="da-DK" dirty="0" err="1" smtClean="0">
                <a:latin typeface="Century" pitchFamily="18" charset="0"/>
              </a:rPr>
              <a:t>Dalitz</a:t>
            </a:r>
            <a:r>
              <a:rPr lang="da-DK" dirty="0" smtClean="0">
                <a:latin typeface="Century" pitchFamily="18" charset="0"/>
              </a:rPr>
              <a:t> plot</a:t>
            </a:r>
            <a:endParaRPr lang="da-DK" dirty="0">
              <a:latin typeface="Century" pitchFamily="18" charset="0"/>
            </a:endParaRPr>
          </a:p>
        </p:txBody>
      </p:sp>
      <p:sp>
        <p:nvSpPr>
          <p:cNvPr id="5" name="Ellipse 4"/>
          <p:cNvSpPr>
            <a:spLocks noChangeAspect="1"/>
          </p:cNvSpPr>
          <p:nvPr/>
        </p:nvSpPr>
        <p:spPr>
          <a:xfrm>
            <a:off x="2972408" y="3140968"/>
            <a:ext cx="3168704" cy="3168352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6" name="Ligebenet trekant 5"/>
          <p:cNvSpPr>
            <a:spLocks noChangeAspect="1"/>
          </p:cNvSpPr>
          <p:nvPr/>
        </p:nvSpPr>
        <p:spPr>
          <a:xfrm>
            <a:off x="1784452" y="1540950"/>
            <a:ext cx="5544616" cy="4768370"/>
          </a:xfrm>
          <a:prstGeom prst="triangl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cxnSp>
        <p:nvCxnSpPr>
          <p:cNvPr id="8" name="Lige pilforbindelse 7"/>
          <p:cNvCxnSpPr>
            <a:stCxn id="6" idx="1"/>
          </p:cNvCxnSpPr>
          <p:nvPr/>
        </p:nvCxnSpPr>
        <p:spPr>
          <a:xfrm>
            <a:off x="3170606" y="3925135"/>
            <a:ext cx="4410490" cy="2528201"/>
          </a:xfrm>
          <a:prstGeom prst="straightConnector1">
            <a:avLst/>
          </a:prstGeom>
          <a:ln w="317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Lige pilforbindelse 9"/>
          <p:cNvCxnSpPr/>
          <p:nvPr/>
        </p:nvCxnSpPr>
        <p:spPr>
          <a:xfrm flipV="1">
            <a:off x="4556760" y="1268760"/>
            <a:ext cx="0" cy="5040560"/>
          </a:xfrm>
          <a:prstGeom prst="straightConnector1">
            <a:avLst/>
          </a:prstGeom>
          <a:ln w="317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Lige pilforbindelse 10"/>
          <p:cNvCxnSpPr/>
          <p:nvPr/>
        </p:nvCxnSpPr>
        <p:spPr>
          <a:xfrm rot="7200000">
            <a:off x="1539784" y="3914660"/>
            <a:ext cx="4410490" cy="2528201"/>
          </a:xfrm>
          <a:prstGeom prst="straightConnector1">
            <a:avLst/>
          </a:prstGeom>
          <a:ln w="317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6" name="Objekt 15"/>
          <p:cNvGraphicFramePr>
            <a:graphicFrameLocks noChangeAspect="1"/>
          </p:cNvGraphicFramePr>
          <p:nvPr/>
        </p:nvGraphicFramePr>
        <p:xfrm>
          <a:off x="4716463" y="692150"/>
          <a:ext cx="593725" cy="720725"/>
        </p:xfrm>
        <a:graphic>
          <a:graphicData uri="http://schemas.openxmlformats.org/presentationml/2006/ole">
            <p:oleObj spid="_x0000_s15362" name="Ligning" r:id="rId4" imgW="177480" imgH="215640" progId="Equation.3">
              <p:embed/>
            </p:oleObj>
          </a:graphicData>
        </a:graphic>
      </p:graphicFrame>
      <p:graphicFrame>
        <p:nvGraphicFramePr>
          <p:cNvPr id="17" name="Objekt 16"/>
          <p:cNvGraphicFramePr>
            <a:graphicFrameLocks noChangeAspect="1"/>
          </p:cNvGraphicFramePr>
          <p:nvPr/>
        </p:nvGraphicFramePr>
        <p:xfrm>
          <a:off x="7740352" y="5949280"/>
          <a:ext cx="633413" cy="719138"/>
        </p:xfrm>
        <a:graphic>
          <a:graphicData uri="http://schemas.openxmlformats.org/presentationml/2006/ole">
            <p:oleObj spid="_x0000_s15363" name="Ligning" r:id="rId5" imgW="190440" imgH="215640" progId="Equation.3">
              <p:embed/>
            </p:oleObj>
          </a:graphicData>
        </a:graphic>
      </p:graphicFrame>
      <p:graphicFrame>
        <p:nvGraphicFramePr>
          <p:cNvPr id="18" name="Objekt 17"/>
          <p:cNvGraphicFramePr>
            <a:graphicFrameLocks noChangeAspect="1"/>
          </p:cNvGraphicFramePr>
          <p:nvPr/>
        </p:nvGraphicFramePr>
        <p:xfrm>
          <a:off x="827584" y="5877272"/>
          <a:ext cx="596900" cy="717550"/>
        </p:xfrm>
        <a:graphic>
          <a:graphicData uri="http://schemas.openxmlformats.org/presentationml/2006/ole">
            <p:oleObj spid="_x0000_s15364" name="Ligning" r:id="rId6" imgW="190440" imgH="228600" progId="Equation.3">
              <p:embed/>
            </p:oleObj>
          </a:graphicData>
        </a:graphic>
      </p:graphicFrame>
      <p:cxnSp>
        <p:nvCxnSpPr>
          <p:cNvPr id="19" name="Lige pilforbindelse 18"/>
          <p:cNvCxnSpPr/>
          <p:nvPr/>
        </p:nvCxnSpPr>
        <p:spPr>
          <a:xfrm flipV="1">
            <a:off x="1799977" y="1278285"/>
            <a:ext cx="0" cy="5040560"/>
          </a:xfrm>
          <a:prstGeom prst="straightConnector1">
            <a:avLst/>
          </a:prstGeom>
          <a:ln w="317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Lige pilforbindelse 19"/>
          <p:cNvCxnSpPr/>
          <p:nvPr/>
        </p:nvCxnSpPr>
        <p:spPr>
          <a:xfrm rot="5400000" flipV="1">
            <a:off x="4931696" y="3213320"/>
            <a:ext cx="0" cy="6192000"/>
          </a:xfrm>
          <a:prstGeom prst="straightConnector1">
            <a:avLst/>
          </a:prstGeom>
          <a:ln w="317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5365" name="Object 5"/>
          <p:cNvGraphicFramePr>
            <a:graphicFrameLocks noChangeAspect="1"/>
          </p:cNvGraphicFramePr>
          <p:nvPr/>
        </p:nvGraphicFramePr>
        <p:xfrm>
          <a:off x="2051720" y="1196752"/>
          <a:ext cx="593725" cy="720725"/>
        </p:xfrm>
        <a:graphic>
          <a:graphicData uri="http://schemas.openxmlformats.org/presentationml/2006/ole">
            <p:oleObj spid="_x0000_s15365" name="Ligning" r:id="rId7" imgW="177480" imgH="215640" progId="Equation.3">
              <p:embed/>
            </p:oleObj>
          </a:graphicData>
        </a:graphic>
      </p:graphicFrame>
      <p:graphicFrame>
        <p:nvGraphicFramePr>
          <p:cNvPr id="22" name="Objekt 21"/>
          <p:cNvGraphicFramePr>
            <a:graphicFrameLocks noChangeAspect="1"/>
          </p:cNvGraphicFramePr>
          <p:nvPr/>
        </p:nvGraphicFramePr>
        <p:xfrm>
          <a:off x="7596336" y="5373216"/>
          <a:ext cx="1281113" cy="900112"/>
        </p:xfrm>
        <a:graphic>
          <a:graphicData uri="http://schemas.openxmlformats.org/presentationml/2006/ole">
            <p:oleObj spid="_x0000_s15366" name="Ligning" r:id="rId8" imgW="596880" imgH="419040" progId="Equation.3">
              <p:embed/>
            </p:oleObj>
          </a:graphicData>
        </a:graphic>
      </p:graphicFrame>
      <p:graphicFrame>
        <p:nvGraphicFramePr>
          <p:cNvPr id="23" name="Objekt 22"/>
          <p:cNvGraphicFramePr>
            <a:graphicFrameLocks noChangeAspect="1"/>
          </p:cNvGraphicFramePr>
          <p:nvPr/>
        </p:nvGraphicFramePr>
        <p:xfrm>
          <a:off x="6588224" y="1196752"/>
          <a:ext cx="1000125" cy="720725"/>
        </p:xfrm>
        <a:graphic>
          <a:graphicData uri="http://schemas.openxmlformats.org/presentationml/2006/ole">
            <p:oleObj spid="_x0000_s15367" name="Ligning" r:id="rId9" imgW="317160" imgH="228600" progId="Equation.3">
              <p:embed/>
            </p:oleObj>
          </a:graphicData>
        </a:graphic>
      </p:graphicFrame>
      <p:cxnSp>
        <p:nvCxnSpPr>
          <p:cNvPr id="25" name="Lige forbindelse 24"/>
          <p:cNvCxnSpPr/>
          <p:nvPr/>
        </p:nvCxnSpPr>
        <p:spPr>
          <a:xfrm>
            <a:off x="4211960" y="1556792"/>
            <a:ext cx="2304256" cy="0"/>
          </a:xfrm>
          <a:prstGeom prst="line">
            <a:avLst/>
          </a:prstGeom>
          <a:ln w="2222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Billede 20" descr="Sim_s1L1.png"/>
          <p:cNvPicPr>
            <a:picLocks noChangeAspect="1"/>
          </p:cNvPicPr>
          <p:nvPr/>
        </p:nvPicPr>
        <p:blipFill>
          <a:blip r:embed="rId2" cstate="print"/>
          <a:srcRect r="4139" b="989"/>
          <a:stretch>
            <a:fillRect/>
          </a:stretch>
        </p:blipFill>
        <p:spPr>
          <a:xfrm>
            <a:off x="1097835" y="1214929"/>
            <a:ext cx="6948330" cy="5382511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da-DK" dirty="0" smtClean="0">
                <a:latin typeface="Century" pitchFamily="18" charset="0"/>
              </a:rPr>
              <a:t>The </a:t>
            </a:r>
            <a:r>
              <a:rPr lang="da-DK" dirty="0" err="1" smtClean="0">
                <a:latin typeface="Century" pitchFamily="18" charset="0"/>
              </a:rPr>
              <a:t>Dalitz</a:t>
            </a:r>
            <a:r>
              <a:rPr lang="da-DK" dirty="0" smtClean="0">
                <a:latin typeface="Century" pitchFamily="18" charset="0"/>
              </a:rPr>
              <a:t> plot</a:t>
            </a:r>
            <a:endParaRPr lang="da-DK" dirty="0">
              <a:latin typeface="Century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da-DK" dirty="0" smtClean="0">
                <a:latin typeface="Century" pitchFamily="18" charset="0"/>
              </a:rPr>
              <a:t>The </a:t>
            </a:r>
            <a:r>
              <a:rPr lang="da-DK" dirty="0" err="1" smtClean="0">
                <a:latin typeface="Century" pitchFamily="18" charset="0"/>
              </a:rPr>
              <a:t>Dalitz</a:t>
            </a:r>
            <a:r>
              <a:rPr lang="da-DK" dirty="0" smtClean="0">
                <a:latin typeface="Century" pitchFamily="18" charset="0"/>
              </a:rPr>
              <a:t> plot – cut </a:t>
            </a:r>
            <a:r>
              <a:rPr lang="da-DK" dirty="0" err="1" smtClean="0">
                <a:latin typeface="Century" pitchFamily="18" charset="0"/>
              </a:rPr>
              <a:t>along</a:t>
            </a:r>
            <a:r>
              <a:rPr lang="da-DK" dirty="0" smtClean="0">
                <a:latin typeface="Century" pitchFamily="18" charset="0"/>
              </a:rPr>
              <a:t> </a:t>
            </a:r>
            <a:endParaRPr lang="da-DK" dirty="0">
              <a:latin typeface="Century" pitchFamily="18" charset="0"/>
            </a:endParaRPr>
          </a:p>
        </p:txBody>
      </p:sp>
      <p:pic>
        <p:nvPicPr>
          <p:cNvPr id="5" name="Billede 4" descr="Sim_s1L1_cut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310095" y="1359344"/>
            <a:ext cx="6523810" cy="5238096"/>
          </a:xfrm>
          <a:prstGeom prst="rect">
            <a:avLst/>
          </a:prstGeom>
        </p:spPr>
      </p:pic>
      <p:graphicFrame>
        <p:nvGraphicFramePr>
          <p:cNvPr id="29698" name="Object 2"/>
          <p:cNvGraphicFramePr>
            <a:graphicFrameLocks noChangeAspect="1"/>
          </p:cNvGraphicFramePr>
          <p:nvPr/>
        </p:nvGraphicFramePr>
        <p:xfrm>
          <a:off x="7506765" y="494988"/>
          <a:ext cx="690751" cy="838505"/>
        </p:xfrm>
        <a:graphic>
          <a:graphicData uri="http://schemas.openxmlformats.org/presentationml/2006/ole">
            <p:oleObj spid="_x0000_s29698" name="Ligning" r:id="rId4" imgW="177480" imgH="21564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err="1" smtClean="0">
                <a:latin typeface="Century" pitchFamily="18" charset="0"/>
              </a:rPr>
              <a:t>Breit-Wigner</a:t>
            </a:r>
            <a:r>
              <a:rPr lang="da-DK" dirty="0" smtClean="0">
                <a:latin typeface="Century" pitchFamily="18" charset="0"/>
              </a:rPr>
              <a:t> distribution</a:t>
            </a:r>
            <a:endParaRPr lang="da-DK" dirty="0">
              <a:latin typeface="Century" pitchFamily="18" charset="0"/>
            </a:endParaRPr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019" y="3850099"/>
            <a:ext cx="9001963" cy="1891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Pladsholder til indhold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r>
              <a:rPr lang="da-DK" dirty="0" err="1" smtClean="0"/>
              <a:t>Excitation</a:t>
            </a:r>
            <a:r>
              <a:rPr lang="da-DK" dirty="0" smtClean="0"/>
              <a:t> </a:t>
            </a:r>
            <a:r>
              <a:rPr lang="da-DK" dirty="0" err="1" smtClean="0"/>
              <a:t>energy</a:t>
            </a:r>
            <a:r>
              <a:rPr lang="da-DK" dirty="0" smtClean="0"/>
              <a:t> and angle of emission </a:t>
            </a:r>
            <a:r>
              <a:rPr lang="da-DK" dirty="0" err="1" smtClean="0"/>
              <a:t>are</a:t>
            </a:r>
            <a:r>
              <a:rPr lang="da-DK" dirty="0" smtClean="0"/>
              <a:t> sufficient to </a:t>
            </a:r>
            <a:r>
              <a:rPr lang="da-DK" dirty="0" err="1" smtClean="0"/>
              <a:t>calculate</a:t>
            </a:r>
            <a:r>
              <a:rPr lang="da-DK" dirty="0" smtClean="0"/>
              <a:t> </a:t>
            </a:r>
            <a:r>
              <a:rPr lang="da-DK" dirty="0" err="1" smtClean="0"/>
              <a:t>energies</a:t>
            </a:r>
            <a:r>
              <a:rPr lang="da-DK" dirty="0" smtClean="0"/>
              <a:t> and </a:t>
            </a:r>
            <a:r>
              <a:rPr lang="da-DK" dirty="0" err="1" smtClean="0"/>
              <a:t>momenta</a:t>
            </a:r>
            <a:endParaRPr lang="da-DK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err="1" smtClean="0">
                <a:latin typeface="Century" pitchFamily="18" charset="0"/>
              </a:rPr>
              <a:t>Breit-Wigner</a:t>
            </a:r>
            <a:r>
              <a:rPr lang="da-DK" dirty="0" smtClean="0">
                <a:latin typeface="Century" pitchFamily="18" charset="0"/>
              </a:rPr>
              <a:t> distribution</a:t>
            </a:r>
            <a:endParaRPr lang="da-DK" dirty="0">
              <a:latin typeface="Century" pitchFamily="18" charset="0"/>
            </a:endParaRPr>
          </a:p>
        </p:txBody>
      </p:sp>
      <p:graphicFrame>
        <p:nvGraphicFramePr>
          <p:cNvPr id="7" name="Objekt 6"/>
          <p:cNvGraphicFramePr>
            <a:graphicFrameLocks noChangeAspect="1"/>
          </p:cNvGraphicFramePr>
          <p:nvPr/>
        </p:nvGraphicFramePr>
        <p:xfrm>
          <a:off x="1014748" y="2128291"/>
          <a:ext cx="5959475" cy="1439863"/>
        </p:xfrm>
        <a:graphic>
          <a:graphicData uri="http://schemas.openxmlformats.org/presentationml/2006/ole">
            <p:oleObj spid="_x0000_s18434" name="Ligning" r:id="rId4" imgW="1892160" imgH="457200" progId="Equation.3">
              <p:embed/>
            </p:oleObj>
          </a:graphicData>
        </a:graphic>
      </p:graphicFrame>
      <p:graphicFrame>
        <p:nvGraphicFramePr>
          <p:cNvPr id="8" name="Objekt 7"/>
          <p:cNvGraphicFramePr>
            <a:graphicFrameLocks noChangeAspect="1"/>
          </p:cNvGraphicFramePr>
          <p:nvPr/>
        </p:nvGraphicFramePr>
        <p:xfrm>
          <a:off x="1031792" y="5661310"/>
          <a:ext cx="3198812" cy="719137"/>
        </p:xfrm>
        <a:graphic>
          <a:graphicData uri="http://schemas.openxmlformats.org/presentationml/2006/ole">
            <p:oleObj spid="_x0000_s18435" name="Ligning" r:id="rId5" imgW="1015920" imgH="228600" progId="Equation.3">
              <p:embed/>
            </p:oleObj>
          </a:graphicData>
        </a:graphic>
      </p:graphicFrame>
      <p:sp>
        <p:nvSpPr>
          <p:cNvPr id="9" name="Tekstboks 8"/>
          <p:cNvSpPr txBox="1"/>
          <p:nvPr/>
        </p:nvSpPr>
        <p:spPr>
          <a:xfrm>
            <a:off x="1187530" y="3933070"/>
            <a:ext cx="2438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2800" dirty="0" err="1" smtClean="0"/>
              <a:t>Breit-Wigner</a:t>
            </a:r>
            <a:endParaRPr lang="da-DK" sz="2800" dirty="0"/>
          </a:p>
        </p:txBody>
      </p:sp>
      <p:sp>
        <p:nvSpPr>
          <p:cNvPr id="10" name="Tekstboks 9"/>
          <p:cNvSpPr txBox="1"/>
          <p:nvPr/>
        </p:nvSpPr>
        <p:spPr>
          <a:xfrm>
            <a:off x="6293418" y="3789050"/>
            <a:ext cx="274320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a-DK" sz="2800" dirty="0" err="1" smtClean="0"/>
              <a:t>Phase</a:t>
            </a:r>
            <a:r>
              <a:rPr lang="da-DK" sz="2800" dirty="0" smtClean="0"/>
              <a:t> </a:t>
            </a:r>
            <a:r>
              <a:rPr lang="da-DK" sz="2800" dirty="0" err="1" smtClean="0"/>
              <a:t>space</a:t>
            </a:r>
            <a:r>
              <a:rPr lang="da-DK" sz="2800" dirty="0" smtClean="0"/>
              <a:t> </a:t>
            </a:r>
          </a:p>
          <a:p>
            <a:pPr algn="ctr"/>
            <a:r>
              <a:rPr lang="da-DK" sz="2800" dirty="0" smtClean="0"/>
              <a:t>factor</a:t>
            </a:r>
            <a:endParaRPr lang="da-DK" sz="2800" dirty="0"/>
          </a:p>
        </p:txBody>
      </p:sp>
      <p:cxnSp>
        <p:nvCxnSpPr>
          <p:cNvPr id="12" name="Lige pilforbindelse 11"/>
          <p:cNvCxnSpPr>
            <a:stCxn id="9" idx="0"/>
          </p:cNvCxnSpPr>
          <p:nvPr/>
        </p:nvCxnSpPr>
        <p:spPr>
          <a:xfrm flipV="1">
            <a:off x="2406730" y="3483891"/>
            <a:ext cx="609601" cy="449179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Lige pilforbindelse 13"/>
          <p:cNvCxnSpPr>
            <a:stCxn id="10" idx="0"/>
          </p:cNvCxnSpPr>
          <p:nvPr/>
        </p:nvCxnSpPr>
        <p:spPr>
          <a:xfrm flipH="1" flipV="1">
            <a:off x="7157538" y="3284980"/>
            <a:ext cx="507481" cy="50407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Pladsholder til indhold 2"/>
          <p:cNvSpPr>
            <a:spLocks noGrp="1"/>
          </p:cNvSpPr>
          <p:nvPr>
            <p:ph idx="1"/>
          </p:nvPr>
        </p:nvSpPr>
        <p:spPr>
          <a:xfrm>
            <a:off x="457200" y="1556740"/>
            <a:ext cx="8229600" cy="4525963"/>
          </a:xfrm>
        </p:spPr>
        <p:txBody>
          <a:bodyPr/>
          <a:lstStyle/>
          <a:p>
            <a:r>
              <a:rPr lang="da-DK" dirty="0" smtClean="0"/>
              <a:t>Energy distribution</a:t>
            </a:r>
          </a:p>
          <a:p>
            <a:endParaRPr lang="da-DK" dirty="0" smtClean="0"/>
          </a:p>
          <a:p>
            <a:endParaRPr lang="da-DK" dirty="0" smtClean="0"/>
          </a:p>
          <a:p>
            <a:endParaRPr lang="da-DK" dirty="0" smtClean="0"/>
          </a:p>
          <a:p>
            <a:pPr>
              <a:buNone/>
            </a:pPr>
            <a:endParaRPr lang="da-DK" dirty="0" smtClean="0"/>
          </a:p>
          <a:p>
            <a:endParaRPr lang="da-DK" dirty="0" smtClean="0"/>
          </a:p>
          <a:p>
            <a:r>
              <a:rPr lang="da-DK" dirty="0" smtClean="0"/>
              <a:t>Angle distribution</a:t>
            </a:r>
            <a:endParaRPr lang="da-DK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err="1" smtClean="0">
                <a:latin typeface="Century" pitchFamily="18" charset="0"/>
              </a:rPr>
              <a:t>Breit-Wigner</a:t>
            </a:r>
            <a:r>
              <a:rPr lang="da-DK" dirty="0" smtClean="0">
                <a:latin typeface="Century" pitchFamily="18" charset="0"/>
              </a:rPr>
              <a:t> distribution</a:t>
            </a:r>
            <a:endParaRPr lang="da-DK" dirty="0">
              <a:latin typeface="Century" pitchFamily="18" charset="0"/>
            </a:endParaRPr>
          </a:p>
        </p:txBody>
      </p:sp>
      <p:sp>
        <p:nvSpPr>
          <p:cNvPr id="11" name="Tekstboks 10"/>
          <p:cNvSpPr txBox="1"/>
          <p:nvPr/>
        </p:nvSpPr>
        <p:spPr>
          <a:xfrm>
            <a:off x="5292100" y="1700760"/>
            <a:ext cx="2438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2800" dirty="0" smtClean="0"/>
              <a:t>Simulation</a:t>
            </a:r>
            <a:endParaRPr lang="da-DK" sz="2800" dirty="0"/>
          </a:p>
        </p:txBody>
      </p:sp>
      <p:sp>
        <p:nvSpPr>
          <p:cNvPr id="13" name="Tekstboks 12"/>
          <p:cNvSpPr txBox="1"/>
          <p:nvPr/>
        </p:nvSpPr>
        <p:spPr>
          <a:xfrm>
            <a:off x="909430" y="1681610"/>
            <a:ext cx="2438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2800" dirty="0" smtClean="0"/>
              <a:t>Data</a:t>
            </a:r>
            <a:endParaRPr lang="da-DK" sz="2800" dirty="0"/>
          </a:p>
        </p:txBody>
      </p:sp>
      <p:pic>
        <p:nvPicPr>
          <p:cNvPr id="8" name="Billede 7" descr="12.71Data.png"/>
          <p:cNvPicPr>
            <a:picLocks noChangeAspect="1"/>
          </p:cNvPicPr>
          <p:nvPr/>
        </p:nvPicPr>
        <p:blipFill>
          <a:blip r:embed="rId3" cstate="print"/>
          <a:srcRect l="719" t="7960" r="6187" b="2837"/>
          <a:stretch>
            <a:fillRect/>
          </a:stretch>
        </p:blipFill>
        <p:spPr>
          <a:xfrm>
            <a:off x="70265" y="2420860"/>
            <a:ext cx="4357715" cy="3348000"/>
          </a:xfrm>
          <a:prstGeom prst="rect">
            <a:avLst/>
          </a:prstGeom>
        </p:spPr>
      </p:pic>
      <p:pic>
        <p:nvPicPr>
          <p:cNvPr id="9" name="Billede 8" descr="12.71Sim_BW.png"/>
          <p:cNvPicPr>
            <a:picLocks noChangeAspect="1"/>
          </p:cNvPicPr>
          <p:nvPr/>
        </p:nvPicPr>
        <p:blipFill>
          <a:blip r:embed="rId4" cstate="print"/>
          <a:srcRect t="7201" r="4137"/>
          <a:stretch>
            <a:fillRect/>
          </a:stretch>
        </p:blipFill>
        <p:spPr>
          <a:xfrm>
            <a:off x="4532594" y="2421790"/>
            <a:ext cx="4611406" cy="334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err="1" smtClean="0">
                <a:latin typeface="Century" pitchFamily="18" charset="0"/>
              </a:rPr>
              <a:t>Schäfer</a:t>
            </a:r>
            <a:endParaRPr lang="da-DK" dirty="0">
              <a:latin typeface="Century" pitchFamily="18" charset="0"/>
            </a:endParaRPr>
          </a:p>
        </p:txBody>
      </p:sp>
      <p:sp>
        <p:nvSpPr>
          <p:cNvPr id="7" name="Pladsholder til indhold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r>
              <a:rPr lang="da-DK" dirty="0" smtClean="0"/>
              <a:t>Gives </a:t>
            </a:r>
            <a:r>
              <a:rPr lang="da-DK" dirty="0" err="1" smtClean="0"/>
              <a:t>probability</a:t>
            </a:r>
            <a:r>
              <a:rPr lang="da-DK" dirty="0" smtClean="0"/>
              <a:t> of end </a:t>
            </a:r>
            <a:r>
              <a:rPr lang="da-DK" dirty="0" err="1" smtClean="0"/>
              <a:t>state</a:t>
            </a:r>
            <a:r>
              <a:rPr lang="da-DK" dirty="0" smtClean="0"/>
              <a:t> </a:t>
            </a:r>
            <a:r>
              <a:rPr lang="da-DK" dirty="0" err="1" smtClean="0"/>
              <a:t>directly</a:t>
            </a:r>
            <a:endParaRPr lang="da-DK" dirty="0" smtClean="0"/>
          </a:p>
          <a:p>
            <a:r>
              <a:rPr lang="da-DK" dirty="0" err="1" smtClean="0"/>
              <a:t>Requires</a:t>
            </a:r>
            <a:r>
              <a:rPr lang="da-DK" dirty="0" smtClean="0"/>
              <a:t> a </a:t>
            </a:r>
            <a:r>
              <a:rPr lang="da-DK" dirty="0" err="1" smtClean="0"/>
              <a:t>plethora</a:t>
            </a:r>
            <a:r>
              <a:rPr lang="da-DK" dirty="0" smtClean="0"/>
              <a:t> of parameters:</a:t>
            </a:r>
          </a:p>
          <a:p>
            <a:pPr lvl="1"/>
            <a:r>
              <a:rPr lang="da-DK" dirty="0" err="1" smtClean="0"/>
              <a:t>Jacobian</a:t>
            </a:r>
            <a:r>
              <a:rPr lang="da-DK" dirty="0" smtClean="0"/>
              <a:t> momentum </a:t>
            </a:r>
            <a:r>
              <a:rPr lang="da-DK" dirty="0" err="1" smtClean="0"/>
              <a:t>coordinates</a:t>
            </a:r>
            <a:r>
              <a:rPr lang="da-DK" dirty="0" smtClean="0"/>
              <a:t>, </a:t>
            </a:r>
            <a:r>
              <a:rPr lang="da-DK" dirty="0" err="1" smtClean="0"/>
              <a:t>three</a:t>
            </a:r>
            <a:r>
              <a:rPr lang="da-DK" dirty="0" smtClean="0"/>
              <a:t> sets</a:t>
            </a:r>
          </a:p>
          <a:p>
            <a:pPr lvl="1"/>
            <a:endParaRPr lang="da-DK" dirty="0" smtClean="0"/>
          </a:p>
          <a:p>
            <a:pPr lvl="1"/>
            <a:endParaRPr lang="da-DK" dirty="0" smtClean="0"/>
          </a:p>
          <a:p>
            <a:pPr lvl="1">
              <a:buNone/>
            </a:pPr>
            <a:endParaRPr lang="da-DK" dirty="0" smtClean="0"/>
          </a:p>
          <a:p>
            <a:pPr lvl="1"/>
            <a:r>
              <a:rPr lang="da-DK" dirty="0" smtClean="0"/>
              <a:t>Relative </a:t>
            </a:r>
            <a:r>
              <a:rPr lang="da-DK" dirty="0" err="1" smtClean="0"/>
              <a:t>energy</a:t>
            </a:r>
            <a:r>
              <a:rPr lang="da-DK" dirty="0" smtClean="0"/>
              <a:t> and </a:t>
            </a:r>
            <a:r>
              <a:rPr lang="da-DK" dirty="0" err="1" smtClean="0"/>
              <a:t>reduced</a:t>
            </a:r>
            <a:r>
              <a:rPr lang="da-DK" dirty="0" smtClean="0"/>
              <a:t> </a:t>
            </a:r>
            <a:r>
              <a:rPr lang="da-DK" dirty="0" err="1" smtClean="0"/>
              <a:t>mass</a:t>
            </a:r>
            <a:r>
              <a:rPr lang="da-DK" dirty="0" smtClean="0"/>
              <a:t>, </a:t>
            </a:r>
            <a:r>
              <a:rPr lang="da-DK" dirty="0" err="1" smtClean="0"/>
              <a:t>three</a:t>
            </a:r>
            <a:r>
              <a:rPr lang="da-DK" dirty="0" smtClean="0"/>
              <a:t> sets</a:t>
            </a:r>
            <a:endParaRPr lang="da-DK" dirty="0"/>
          </a:p>
        </p:txBody>
      </p:sp>
      <p:graphicFrame>
        <p:nvGraphicFramePr>
          <p:cNvPr id="8" name="Objekt 7"/>
          <p:cNvGraphicFramePr>
            <a:graphicFrameLocks noChangeAspect="1"/>
          </p:cNvGraphicFramePr>
          <p:nvPr/>
        </p:nvGraphicFramePr>
        <p:xfrm>
          <a:off x="539440" y="3429650"/>
          <a:ext cx="2760663" cy="1079500"/>
        </p:xfrm>
        <a:graphic>
          <a:graphicData uri="http://schemas.openxmlformats.org/presentationml/2006/ole">
            <p:oleObj spid="_x0000_s20486" name="Ligning" r:id="rId4" imgW="1104840" imgH="431640" progId="Equation.3">
              <p:embed/>
            </p:oleObj>
          </a:graphicData>
        </a:graphic>
      </p:graphicFrame>
      <p:graphicFrame>
        <p:nvGraphicFramePr>
          <p:cNvPr id="9" name="Objekt 8"/>
          <p:cNvGraphicFramePr>
            <a:graphicFrameLocks noChangeAspect="1"/>
          </p:cNvGraphicFramePr>
          <p:nvPr/>
        </p:nvGraphicFramePr>
        <p:xfrm>
          <a:off x="4139940" y="3442350"/>
          <a:ext cx="4700588" cy="1066800"/>
        </p:xfrm>
        <a:graphic>
          <a:graphicData uri="http://schemas.openxmlformats.org/presentationml/2006/ole">
            <p:oleObj spid="_x0000_s20487" name="Ligning" r:id="rId5" imgW="1879560" imgH="431640" progId="Equation.3">
              <p:embed/>
            </p:oleObj>
          </a:graphicData>
        </a:graphic>
      </p:graphicFrame>
      <p:graphicFrame>
        <p:nvGraphicFramePr>
          <p:cNvPr id="10" name="Objekt 9"/>
          <p:cNvGraphicFramePr>
            <a:graphicFrameLocks noChangeAspect="1"/>
          </p:cNvGraphicFramePr>
          <p:nvPr/>
        </p:nvGraphicFramePr>
        <p:xfrm>
          <a:off x="1331550" y="5445280"/>
          <a:ext cx="1590675" cy="1081088"/>
        </p:xfrm>
        <a:graphic>
          <a:graphicData uri="http://schemas.openxmlformats.org/presentationml/2006/ole">
            <p:oleObj spid="_x0000_s20488" name="Ligning" r:id="rId6" imgW="672840" imgH="457200" progId="Equation.3">
              <p:embed/>
            </p:oleObj>
          </a:graphicData>
        </a:graphic>
      </p:graphicFrame>
      <p:graphicFrame>
        <p:nvGraphicFramePr>
          <p:cNvPr id="11" name="Objekt 10"/>
          <p:cNvGraphicFramePr>
            <a:graphicFrameLocks noChangeAspect="1"/>
          </p:cNvGraphicFramePr>
          <p:nvPr/>
        </p:nvGraphicFramePr>
        <p:xfrm>
          <a:off x="3995920" y="5445280"/>
          <a:ext cx="2093913" cy="1077913"/>
        </p:xfrm>
        <a:graphic>
          <a:graphicData uri="http://schemas.openxmlformats.org/presentationml/2006/ole">
            <p:oleObj spid="_x0000_s20489" name="Ligning" r:id="rId7" imgW="838080" imgH="43164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Kontortema">
  <a:themeElements>
    <a:clrScheme name="Kont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ont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Kontortema">
  <a:themeElements>
    <a:clrScheme name="Kont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ont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1838</TotalTime>
  <Words>685</Words>
  <Application>Microsoft Office PowerPoint</Application>
  <PresentationFormat>Skærmshow (4:3)</PresentationFormat>
  <Paragraphs>93</Paragraphs>
  <Slides>25</Slides>
  <Notes>11</Notes>
  <HiddenSlides>0</HiddenSlides>
  <MMClips>0</MMClips>
  <ScaleCrop>false</ScaleCrop>
  <HeadingPairs>
    <vt:vector size="6" baseType="variant">
      <vt:variant>
        <vt:lpstr>Tema</vt:lpstr>
      </vt:variant>
      <vt:variant>
        <vt:i4>1</vt:i4>
      </vt:variant>
      <vt:variant>
        <vt:lpstr>Integrerede OLE-servere</vt:lpstr>
      </vt:variant>
      <vt:variant>
        <vt:i4>1</vt:i4>
      </vt:variant>
      <vt:variant>
        <vt:lpstr>Diastitler</vt:lpstr>
      </vt:variant>
      <vt:variant>
        <vt:i4>25</vt:i4>
      </vt:variant>
    </vt:vector>
  </HeadingPairs>
  <TitlesOfParts>
    <vt:vector size="27" baseType="lpstr">
      <vt:lpstr>Kontortema</vt:lpstr>
      <vt:lpstr>Ligning</vt:lpstr>
      <vt:lpstr>Dias nummer 1</vt:lpstr>
      <vt:lpstr>Physics set up</vt:lpstr>
      <vt:lpstr>The Dalitz plot</vt:lpstr>
      <vt:lpstr>The Dalitz plot</vt:lpstr>
      <vt:lpstr>The Dalitz plot – cut along </vt:lpstr>
      <vt:lpstr>Breit-Wigner distribution</vt:lpstr>
      <vt:lpstr>Breit-Wigner distribution</vt:lpstr>
      <vt:lpstr>Breit-Wigner distribution</vt:lpstr>
      <vt:lpstr>Schäfer</vt:lpstr>
      <vt:lpstr>Schäfer</vt:lpstr>
      <vt:lpstr>Schäfer</vt:lpstr>
      <vt:lpstr>First step - confirmation</vt:lpstr>
      <vt:lpstr>First step - confirmation</vt:lpstr>
      <vt:lpstr>First step - confirmation</vt:lpstr>
      <vt:lpstr>First step - confirmation</vt:lpstr>
      <vt:lpstr>First step - confirmation</vt:lpstr>
      <vt:lpstr>First step - confirmation</vt:lpstr>
      <vt:lpstr>First step - confirmation</vt:lpstr>
      <vt:lpstr>First step - confirmation</vt:lpstr>
      <vt:lpstr>Results – comparison with data</vt:lpstr>
      <vt:lpstr>Dias nummer 21</vt:lpstr>
      <vt:lpstr>Dias nummer 22</vt:lpstr>
      <vt:lpstr>Results – comparison with data</vt:lpstr>
      <vt:lpstr>Dias nummer 24</vt:lpstr>
      <vt:lpstr>In conclusion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Dias nummer 1</dc:title>
  <dc:creator>Simon</dc:creator>
  <cp:lastModifiedBy>Simon Pañella Peders</cp:lastModifiedBy>
  <cp:revision>136</cp:revision>
  <dcterms:created xsi:type="dcterms:W3CDTF">2016-06-02T14:38:59Z</dcterms:created>
  <dcterms:modified xsi:type="dcterms:W3CDTF">2016-06-09T10:44:16Z</dcterms:modified>
</cp:coreProperties>
</file>